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01" r:id="rId1"/>
    <p:sldMasterId id="2147483734" r:id="rId2"/>
  </p:sldMasterIdLst>
  <p:notesMasterIdLst>
    <p:notesMasterId r:id="rId23"/>
  </p:notesMasterIdLst>
  <p:sldIdLst>
    <p:sldId id="276" r:id="rId3"/>
    <p:sldId id="277" r:id="rId4"/>
    <p:sldId id="278" r:id="rId5"/>
    <p:sldId id="257" r:id="rId6"/>
    <p:sldId id="2740" r:id="rId7"/>
    <p:sldId id="260" r:id="rId8"/>
    <p:sldId id="261" r:id="rId9"/>
    <p:sldId id="262" r:id="rId10"/>
    <p:sldId id="5778" r:id="rId11"/>
    <p:sldId id="5779" r:id="rId12"/>
    <p:sldId id="265" r:id="rId13"/>
    <p:sldId id="266" r:id="rId14"/>
    <p:sldId id="267" r:id="rId15"/>
    <p:sldId id="269" r:id="rId16"/>
    <p:sldId id="271" r:id="rId17"/>
    <p:sldId id="272" r:id="rId18"/>
    <p:sldId id="5777" r:id="rId19"/>
    <p:sldId id="5776" r:id="rId20"/>
    <p:sldId id="5780" r:id="rId21"/>
    <p:sldId id="303" r:id="rId22"/>
  </p:sldIdLst>
  <p:sldSz cx="14630400" cy="8229600"/>
  <p:notesSz cx="8229600" cy="14630400"/>
  <p:embeddedFontLst>
    <p:embeddedFont>
      <p:font typeface="Lato Light" panose="020F0502020204030203" pitchFamily="34" charset="0"/>
      <p:regular r:id="rId24"/>
      <p:italic r:id="rId25"/>
    </p:embeddedFont>
    <p:embeddedFont>
      <p:font typeface="Montserrat" panose="00000500000000000000" pitchFamily="2" charset="0"/>
      <p:regular r:id="rId26"/>
      <p:bold r:id="rId27"/>
      <p:italic r:id="rId28"/>
      <p:boldItalic r:id="rId29"/>
    </p:embeddedFont>
    <p:embeddedFont>
      <p:font typeface="Montserrat Light" panose="00000400000000000000" pitchFamily="2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A8AE"/>
    <a:srgbClr val="43A49C"/>
    <a:srgbClr val="919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46"/>
    <p:restoredTop sz="95033" autoAdjust="0"/>
  </p:normalViewPr>
  <p:slideViewPr>
    <p:cSldViewPr snapToGrid="0" snapToObjects="1">
      <p:cViewPr varScale="1">
        <p:scale>
          <a:sx n="69" d="100"/>
          <a:sy n="69" d="100"/>
        </p:scale>
        <p:origin x="94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470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2" name="Google Shape;502;p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>
          <a:extLst>
            <a:ext uri="{FF2B5EF4-FFF2-40B4-BE49-F238E27FC236}">
              <a16:creationId xmlns:a16="http://schemas.microsoft.com/office/drawing/2014/main" id="{56190B12-22B1-D9A7-306A-C3EB04A98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27:notes">
            <a:extLst>
              <a:ext uri="{FF2B5EF4-FFF2-40B4-BE49-F238E27FC236}">
                <a16:creationId xmlns:a16="http://schemas.microsoft.com/office/drawing/2014/main" id="{E42C58E8-FD3F-4D41-F5F5-9BAD816E0E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5" name="Google Shape;1585;p27:notes">
            <a:extLst>
              <a:ext uri="{FF2B5EF4-FFF2-40B4-BE49-F238E27FC236}">
                <a16:creationId xmlns:a16="http://schemas.microsoft.com/office/drawing/2014/main" id="{3A26FF90-4F62-F06F-71EB-153A1E8023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98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p48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0" name="Google Shape;202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24690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304530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5103681" y="4114800"/>
            <a:ext cx="4686942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9943458" y="4133088"/>
            <a:ext cx="4686942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687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4630399" cy="40150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4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48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91478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14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603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895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428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834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3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047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03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5615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638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675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bg>
      <p:bgPr>
        <a:solidFill>
          <a:srgbClr val="000000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737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2"/>
          <p:cNvSpPr>
            <a:spLocks noGrp="1"/>
          </p:cNvSpPr>
          <p:nvPr>
            <p:ph type="pic" idx="2"/>
          </p:nvPr>
        </p:nvSpPr>
        <p:spPr>
          <a:xfrm>
            <a:off x="2" y="0"/>
            <a:ext cx="8595359" cy="8229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35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4630400" cy="82295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36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15200" y="1"/>
            <a:ext cx="7315200" cy="82295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77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315200" y="4114800"/>
            <a:ext cx="7315200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7315200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94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315200" y="0"/>
            <a:ext cx="7315200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114800"/>
            <a:ext cx="7315200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428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315200" y="0"/>
            <a:ext cx="7315200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15200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265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315200" y="4114800"/>
            <a:ext cx="7315200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114800"/>
            <a:ext cx="7315200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91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79433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4114800"/>
            <a:ext cx="7315200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15200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62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315200" y="4114800"/>
            <a:ext cx="7315200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315200" y="0"/>
            <a:ext cx="7315200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08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65879" cy="8229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057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670549" y="0"/>
            <a:ext cx="3613188" cy="250573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2569186"/>
            <a:ext cx="3613188" cy="250573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014430" y="0"/>
            <a:ext cx="3615970" cy="250573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341099" y="2590897"/>
            <a:ext cx="3613188" cy="248402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56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3656072" cy="27462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656171" y="0"/>
            <a:ext cx="3656072" cy="27462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312143" y="0"/>
            <a:ext cx="3656072" cy="27462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0968315" y="0"/>
            <a:ext cx="3662085" cy="27462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5483380"/>
            <a:ext cx="3661886" cy="27462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661985" y="5483380"/>
            <a:ext cx="3656072" cy="27462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317958" y="5483380"/>
            <a:ext cx="3656072" cy="27462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0974129" y="5483380"/>
            <a:ext cx="3656072" cy="27462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210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7315199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255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4876799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876799" y="4114800"/>
            <a:ext cx="4876799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753601" y="0"/>
            <a:ext cx="4876799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64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4876799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876799" y="0"/>
            <a:ext cx="4876799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753601" y="0"/>
            <a:ext cx="4876799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19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15649" y="2454298"/>
            <a:ext cx="3643248" cy="307379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575676" y="2454298"/>
            <a:ext cx="3643248" cy="307379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635703" y="2454298"/>
            <a:ext cx="3643248" cy="307379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52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22180" y="2419129"/>
            <a:ext cx="4201807" cy="307379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223988" y="2419129"/>
            <a:ext cx="4201806" cy="307379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425794" y="2419129"/>
            <a:ext cx="4201807" cy="30737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3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855727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4405745"/>
            <a:ext cx="4876799" cy="382385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753601" y="4405745"/>
            <a:ext cx="4876799" cy="382385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7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876799" y="4114800"/>
            <a:ext cx="9753601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4876799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692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7315199" cy="82295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037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136955" cy="82295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208584" y="1"/>
            <a:ext cx="2136955" cy="82295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0348497" y="1"/>
            <a:ext cx="2136955" cy="82295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486358" y="1"/>
            <a:ext cx="2136955" cy="82295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287762" y="1797710"/>
            <a:ext cx="1805496" cy="180502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083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2136955" cy="82295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139913" y="1"/>
            <a:ext cx="2136955" cy="82295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277774" y="1"/>
            <a:ext cx="2136955" cy="82295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493445" y="1"/>
            <a:ext cx="2136955" cy="82295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538886" y="1797710"/>
            <a:ext cx="1805496" cy="180502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042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760298" y="2541246"/>
            <a:ext cx="1417689" cy="141732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760298" y="5147251"/>
            <a:ext cx="1417689" cy="141732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066954" y="2541245"/>
            <a:ext cx="1417689" cy="141732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66954" y="5147250"/>
            <a:ext cx="1417689" cy="141732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2505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476512" y="1887737"/>
            <a:ext cx="1363962" cy="13636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5418138" y="1887737"/>
            <a:ext cx="1363962" cy="13636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8359764" y="1887737"/>
            <a:ext cx="1363962" cy="13636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10959053" y="1887737"/>
            <a:ext cx="1363962" cy="13636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2476512" y="4928495"/>
            <a:ext cx="1363962" cy="13636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5418138" y="4928495"/>
            <a:ext cx="1363962" cy="13636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8359764" y="4928495"/>
            <a:ext cx="1363962" cy="13636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0959053" y="4928495"/>
            <a:ext cx="1363962" cy="13636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782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2679896"/>
            <a:ext cx="6606502" cy="554970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435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350201" y="2483333"/>
            <a:ext cx="1044163" cy="102865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350201" y="3900653"/>
            <a:ext cx="1044163" cy="102865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350201" y="5435272"/>
            <a:ext cx="1044163" cy="102865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707268" y="2483333"/>
            <a:ext cx="1044163" cy="102865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5707268" y="3900653"/>
            <a:ext cx="1044163" cy="102865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5707268" y="5435272"/>
            <a:ext cx="1044163" cy="102865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10064334" y="2483333"/>
            <a:ext cx="1044163" cy="102865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10064334" y="3900653"/>
            <a:ext cx="1044163" cy="102865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0064334" y="5435272"/>
            <a:ext cx="1044163" cy="102865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3867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" y="1"/>
            <a:ext cx="7315201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1" y="4114800"/>
            <a:ext cx="7315201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315199" y="4114800"/>
            <a:ext cx="7315201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94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285714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" y="1"/>
            <a:ext cx="14630401" cy="82295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461922" y="2071238"/>
            <a:ext cx="1805496" cy="180502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131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11052" y="310972"/>
            <a:ext cx="3250484" cy="358726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11052" y="4209205"/>
            <a:ext cx="3250484" cy="358726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872587" y="1498802"/>
            <a:ext cx="5225655" cy="358726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565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579842" y="0"/>
            <a:ext cx="8050558" cy="658090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278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8050558" cy="658090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15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3653875" cy="8229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661326" y="0"/>
            <a:ext cx="3653875" cy="8229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310730" y="0"/>
            <a:ext cx="3653875" cy="8229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0972055" y="0"/>
            <a:ext cx="3653875" cy="8229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413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77260" y="1012875"/>
            <a:ext cx="3656855" cy="620385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539848" y="1012873"/>
            <a:ext cx="3656855" cy="30122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539848" y="4217641"/>
            <a:ext cx="3653875" cy="300565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035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956531" y="0"/>
            <a:ext cx="6036612" cy="8229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984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636181" y="0"/>
            <a:ext cx="6036612" cy="8229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444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636181" y="0"/>
            <a:ext cx="7994219" cy="8229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338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7994219" cy="8229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58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148993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3689835"/>
            <a:ext cx="3660563" cy="32415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647363" y="3689834"/>
            <a:ext cx="3660563" cy="32415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315825" y="3689835"/>
            <a:ext cx="3660563" cy="32415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0980337" y="3689834"/>
            <a:ext cx="3660563" cy="32415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0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079124" y="5057164"/>
            <a:ext cx="3245720" cy="253235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35735" y="2524807"/>
            <a:ext cx="5713224" cy="506471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0324843" y="2524807"/>
            <a:ext cx="3245720" cy="253235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59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47898" y="2729404"/>
            <a:ext cx="5678477" cy="43031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485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4630400" cy="57607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911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117913" cy="8229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377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527731" y="0"/>
            <a:ext cx="6117913" cy="8229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140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658553" y="1977302"/>
            <a:ext cx="2328171" cy="36224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147455" y="1977302"/>
            <a:ext cx="2328171" cy="36224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169651" y="1977302"/>
            <a:ext cx="2328171" cy="36224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8680749" y="1977302"/>
            <a:ext cx="2328171" cy="36224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1191846" y="1977302"/>
            <a:ext cx="2328171" cy="36224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596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267002" y="0"/>
            <a:ext cx="2437145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6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720975" y="0"/>
            <a:ext cx="2449485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6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2170460" y="0"/>
            <a:ext cx="2433382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6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267002" y="4114800"/>
            <a:ext cx="2437145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6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710627" y="4114800"/>
            <a:ext cx="2453352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60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2170460" y="4114800"/>
            <a:ext cx="2433382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6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43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7145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6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453972" y="0"/>
            <a:ext cx="2449485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6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03458" y="0"/>
            <a:ext cx="2433382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6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4114800"/>
            <a:ext cx="2437145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6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2443625" y="4114800"/>
            <a:ext cx="2453352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60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903458" y="4114800"/>
            <a:ext cx="2433382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6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305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7315200" y="0"/>
            <a:ext cx="7315200" cy="4114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0" y="4114800"/>
            <a:ext cx="7315200" cy="4114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04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083890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249169" y="3123632"/>
            <a:ext cx="2003674" cy="356985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919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278902" y="3123632"/>
            <a:ext cx="2003674" cy="356985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919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309990" y="3123632"/>
            <a:ext cx="2003674" cy="356985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919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1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sponsiv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 noChangeAspect="1"/>
          </p:cNvSpPr>
          <p:nvPr>
            <p:ph type="pic" sz="quarter" idx="25"/>
          </p:nvPr>
        </p:nvSpPr>
        <p:spPr>
          <a:xfrm>
            <a:off x="5061822" y="3223122"/>
            <a:ext cx="4008724" cy="2271286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319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814305" y="5394992"/>
            <a:ext cx="608339" cy="1061362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l">
              <a:lnSpc>
                <a:spcPct val="50000"/>
              </a:lnSpc>
              <a:buNone/>
              <a:defRPr sz="420">
                <a:latin typeface="Calibri Light"/>
                <a:cs typeface="Calibri Light"/>
              </a:defRPr>
            </a:lvl1pPr>
          </a:lstStyle>
          <a:p>
            <a:r>
              <a:rPr lang="id-ID" dirty="0"/>
              <a:t>Picture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sz="quarter" idx="26"/>
          </p:nvPr>
        </p:nvSpPr>
        <p:spPr>
          <a:xfrm>
            <a:off x="2853356" y="4785282"/>
            <a:ext cx="2553597" cy="1627469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199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8543718" y="4692666"/>
            <a:ext cx="1352789" cy="1741525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199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sz="quarter" idx="27"/>
          </p:nvPr>
        </p:nvSpPr>
        <p:spPr>
          <a:xfrm>
            <a:off x="10617568" y="6083325"/>
            <a:ext cx="265083" cy="334741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lnSpc>
                <a:spcPct val="50000"/>
              </a:lnSpc>
              <a:buNone/>
              <a:defRPr sz="100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1766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683282" y="3002917"/>
            <a:ext cx="4785912" cy="2715768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080" b="0" i="0">
                <a:solidFill>
                  <a:schemeClr val="bg1">
                    <a:lumMod val="7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8077629" y="3002917"/>
            <a:ext cx="4838374" cy="2715768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080" b="0" i="0">
                <a:solidFill>
                  <a:schemeClr val="bg1">
                    <a:lumMod val="7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59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3042740" y="4572"/>
            <a:ext cx="1262201" cy="946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 dirty="0">
              <a:latin typeface="Montserrat" charset="0"/>
            </a:endParaRPr>
          </a:p>
        </p:txBody>
      </p:sp>
      <p:sp>
        <p:nvSpPr>
          <p:cNvPr id="23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0" y="-18288"/>
            <a:ext cx="3652834" cy="53218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79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17"/>
          <p:cNvSpPr>
            <a:spLocks noGrp="1"/>
          </p:cNvSpPr>
          <p:nvPr>
            <p:ph type="pic" sz="quarter" idx="27"/>
          </p:nvPr>
        </p:nvSpPr>
        <p:spPr>
          <a:xfrm>
            <a:off x="3652834" y="2926080"/>
            <a:ext cx="3652834" cy="53218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79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17"/>
          <p:cNvSpPr>
            <a:spLocks noGrp="1"/>
          </p:cNvSpPr>
          <p:nvPr>
            <p:ph type="pic" sz="quarter" idx="28"/>
          </p:nvPr>
        </p:nvSpPr>
        <p:spPr>
          <a:xfrm>
            <a:off x="7303762" y="-18288"/>
            <a:ext cx="3652834" cy="53218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79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17"/>
          <p:cNvSpPr>
            <a:spLocks noGrp="1"/>
          </p:cNvSpPr>
          <p:nvPr>
            <p:ph type="pic" sz="quarter" idx="29"/>
          </p:nvPr>
        </p:nvSpPr>
        <p:spPr>
          <a:xfrm>
            <a:off x="10969941" y="2903220"/>
            <a:ext cx="3652834" cy="53218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79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061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131229" y="2629168"/>
            <a:ext cx="2318305" cy="4114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084321" y="2602186"/>
            <a:ext cx="2351927" cy="41831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189528" y="2602186"/>
            <a:ext cx="2351927" cy="41831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936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469559" y="1217347"/>
            <a:ext cx="4280507" cy="57223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927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449079" y="1217347"/>
            <a:ext cx="4280507" cy="57223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608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hind the Sc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276723" y="2989142"/>
            <a:ext cx="5998764" cy="374588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79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6473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3349" y="3390479"/>
            <a:ext cx="5586915" cy="345376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70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467256" y="5653038"/>
            <a:ext cx="1157932" cy="115763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815057" y="5668033"/>
            <a:ext cx="1157932" cy="115763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1071027" y="5653038"/>
            <a:ext cx="1157932" cy="115763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262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202847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4630400" cy="82295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660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3652242" cy="536448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8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3653446" y="0"/>
            <a:ext cx="3652242" cy="536448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8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7304387" y="0"/>
            <a:ext cx="3652242" cy="82296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8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10957833" y="0"/>
            <a:ext cx="3652242" cy="536448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8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4984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laceholder-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11285091" y="0"/>
            <a:ext cx="3370254" cy="82296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8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7721712" y="0"/>
            <a:ext cx="3370254" cy="399747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8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7721712" y="4137660"/>
            <a:ext cx="3370254" cy="409194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8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5063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laceholder-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3370254" cy="82296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8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3520021" y="0"/>
            <a:ext cx="3370254" cy="399747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8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3520021" y="4137660"/>
            <a:ext cx="3370254" cy="409194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8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7373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2644467"/>
            <a:ext cx="7902826" cy="391309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8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6193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727574" y="2644467"/>
            <a:ext cx="7902826" cy="391309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8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7607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874483" y="0"/>
            <a:ext cx="4888453" cy="82296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8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149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4630399" cy="510031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40"/>
            </a:lvl1pPr>
          </a:lstStyle>
          <a:p>
            <a:endParaRPr lang="en-US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249169" y="3062906"/>
            <a:ext cx="2002319" cy="356985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40"/>
            </a:lvl1pPr>
          </a:lstStyle>
          <a:p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277547" y="3062906"/>
            <a:ext cx="2002319" cy="356985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40"/>
            </a:lvl1pPr>
          </a:lstStyle>
          <a:p>
            <a:endParaRPr lang="en-US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0304570" y="3062906"/>
            <a:ext cx="2002319" cy="356985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4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293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4657839" cy="412051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40"/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3343275"/>
            <a:ext cx="5048802" cy="48863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4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011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4657839" cy="51242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40"/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475823" y="3487962"/>
            <a:ext cx="3581502" cy="47416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4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701120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4657839" cy="51242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40"/>
            </a:lvl1pPr>
          </a:lstStyle>
          <a:p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493804" y="4114876"/>
            <a:ext cx="1600248" cy="20763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40"/>
            </a:lvl1pPr>
          </a:lstStyle>
          <a:p>
            <a:endParaRPr lang="en-US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485875" y="4114876"/>
            <a:ext cx="1600248" cy="20763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40"/>
            </a:lvl1pPr>
          </a:lstStyle>
          <a:p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366406" y="4114876"/>
            <a:ext cx="1600248" cy="20763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4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762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75244" y="2975284"/>
            <a:ext cx="5015935" cy="373700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4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507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185201"/>
            <a:ext cx="7035671" cy="583392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144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71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022308" y="3180274"/>
            <a:ext cx="4565803" cy="283896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144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614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2857816" y="1169293"/>
            <a:ext cx="2283643" cy="2283050"/>
          </a:xfrm>
          <a:custGeom>
            <a:avLst/>
            <a:gdLst>
              <a:gd name="connsiteX0" fmla="*/ 1902541 w 3805081"/>
              <a:gd name="connsiteY0" fmla="*/ 0 h 3805084"/>
              <a:gd name="connsiteX1" fmla="*/ 3805081 w 3805081"/>
              <a:gd name="connsiteY1" fmla="*/ 951271 h 3805084"/>
              <a:gd name="connsiteX2" fmla="*/ 3805081 w 3805081"/>
              <a:gd name="connsiteY2" fmla="*/ 2853813 h 3805084"/>
              <a:gd name="connsiteX3" fmla="*/ 1902541 w 3805081"/>
              <a:gd name="connsiteY3" fmla="*/ 3805084 h 3805084"/>
              <a:gd name="connsiteX4" fmla="*/ 0 w 3805081"/>
              <a:gd name="connsiteY4" fmla="*/ 2853813 h 3805084"/>
              <a:gd name="connsiteX5" fmla="*/ 0 w 3805081"/>
              <a:gd name="connsiteY5" fmla="*/ 951271 h 380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5081" h="3805084">
                <a:moveTo>
                  <a:pt x="1902541" y="0"/>
                </a:moveTo>
                <a:lnTo>
                  <a:pt x="3805081" y="951271"/>
                </a:lnTo>
                <a:lnTo>
                  <a:pt x="3805081" y="2853813"/>
                </a:lnTo>
                <a:lnTo>
                  <a:pt x="1902541" y="3805084"/>
                </a:lnTo>
                <a:lnTo>
                  <a:pt x="0" y="2853813"/>
                </a:lnTo>
                <a:lnTo>
                  <a:pt x="0" y="951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440"/>
            </a:lvl1pPr>
          </a:lstStyle>
          <a:p>
            <a:r>
              <a:rPr lang="en-US" dirty="0"/>
              <a:t>Drag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9845173" y="1169293"/>
            <a:ext cx="2283643" cy="2283050"/>
          </a:xfrm>
          <a:custGeom>
            <a:avLst/>
            <a:gdLst>
              <a:gd name="connsiteX0" fmla="*/ 1902541 w 3805081"/>
              <a:gd name="connsiteY0" fmla="*/ 0 h 3805084"/>
              <a:gd name="connsiteX1" fmla="*/ 3805081 w 3805081"/>
              <a:gd name="connsiteY1" fmla="*/ 951271 h 3805084"/>
              <a:gd name="connsiteX2" fmla="*/ 3805081 w 3805081"/>
              <a:gd name="connsiteY2" fmla="*/ 2853813 h 3805084"/>
              <a:gd name="connsiteX3" fmla="*/ 1902541 w 3805081"/>
              <a:gd name="connsiteY3" fmla="*/ 3805084 h 3805084"/>
              <a:gd name="connsiteX4" fmla="*/ 0 w 3805081"/>
              <a:gd name="connsiteY4" fmla="*/ 2853813 h 3805084"/>
              <a:gd name="connsiteX5" fmla="*/ 0 w 3805081"/>
              <a:gd name="connsiteY5" fmla="*/ 951271 h 380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5081" h="3805084">
                <a:moveTo>
                  <a:pt x="1902541" y="0"/>
                </a:moveTo>
                <a:lnTo>
                  <a:pt x="3805081" y="951271"/>
                </a:lnTo>
                <a:lnTo>
                  <a:pt x="3805081" y="2853813"/>
                </a:lnTo>
                <a:lnTo>
                  <a:pt x="1902541" y="3805084"/>
                </a:lnTo>
                <a:lnTo>
                  <a:pt x="0" y="2853813"/>
                </a:lnTo>
                <a:lnTo>
                  <a:pt x="0" y="951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440"/>
            </a:lvl1pPr>
          </a:lstStyle>
          <a:p>
            <a:r>
              <a:rPr lang="en-US" dirty="0"/>
              <a:t>Drag Here</a:t>
            </a:r>
          </a:p>
        </p:txBody>
      </p:sp>
    </p:spTree>
    <p:extLst>
      <p:ext uri="{BB962C8B-B14F-4D97-AF65-F5344CB8AC3E}">
        <p14:creationId xmlns:p14="http://schemas.microsoft.com/office/powerpoint/2010/main" val="2268819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14630399" cy="4069079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8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155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486676" y="3239106"/>
            <a:ext cx="3233370" cy="160143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79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5698515" y="3239105"/>
            <a:ext cx="3233370" cy="160143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79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1486676" y="5248316"/>
            <a:ext cx="3233370" cy="160143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79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5698515" y="5248315"/>
            <a:ext cx="3233370" cy="160143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79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9881130" y="3239105"/>
            <a:ext cx="3233370" cy="160143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79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9881130" y="5248315"/>
            <a:ext cx="3233370" cy="160143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79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5892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427624" y="1335586"/>
            <a:ext cx="1503597" cy="149861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79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5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3474224" y="1335586"/>
            <a:ext cx="1503597" cy="149861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79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6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5520824" y="1336267"/>
            <a:ext cx="1503597" cy="149861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79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7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1427624" y="3359787"/>
            <a:ext cx="1503597" cy="149861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79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8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3474224" y="3359787"/>
            <a:ext cx="1503597" cy="149861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79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9" name="Picture Placeholder 17"/>
          <p:cNvSpPr>
            <a:spLocks noGrp="1"/>
          </p:cNvSpPr>
          <p:nvPr>
            <p:ph type="pic" sz="quarter" idx="23"/>
          </p:nvPr>
        </p:nvSpPr>
        <p:spPr>
          <a:xfrm>
            <a:off x="5520824" y="3360467"/>
            <a:ext cx="1503597" cy="149861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79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0" name="Picture Placeholder 17"/>
          <p:cNvSpPr>
            <a:spLocks noGrp="1"/>
          </p:cNvSpPr>
          <p:nvPr>
            <p:ph type="pic" sz="quarter" idx="24"/>
          </p:nvPr>
        </p:nvSpPr>
        <p:spPr>
          <a:xfrm>
            <a:off x="1427624" y="5410356"/>
            <a:ext cx="1503597" cy="149861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79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1" name="Picture Placeholder 17"/>
          <p:cNvSpPr>
            <a:spLocks noGrp="1"/>
          </p:cNvSpPr>
          <p:nvPr>
            <p:ph type="pic" sz="quarter" idx="25"/>
          </p:nvPr>
        </p:nvSpPr>
        <p:spPr>
          <a:xfrm>
            <a:off x="3474224" y="5410356"/>
            <a:ext cx="1503597" cy="149861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79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2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5520824" y="5411036"/>
            <a:ext cx="1503597" cy="149861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79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5326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225296"/>
            <a:ext cx="14630400" cy="398678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8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099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731007" y="2311401"/>
            <a:ext cx="2080261" cy="208025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39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29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44.xml"/><Relationship Id="rId42" Type="http://schemas.openxmlformats.org/officeDocument/2006/relationships/slideLayout" Target="../slideLayouts/slideLayout65.xml"/><Relationship Id="rId47" Type="http://schemas.openxmlformats.org/officeDocument/2006/relationships/slideLayout" Target="../slideLayouts/slideLayout70.xml"/><Relationship Id="rId63" Type="http://schemas.openxmlformats.org/officeDocument/2006/relationships/slideLayout" Target="../slideLayouts/slideLayout86.xml"/><Relationship Id="rId68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45" Type="http://schemas.openxmlformats.org/officeDocument/2006/relationships/slideLayout" Target="../slideLayouts/slideLayout68.xml"/><Relationship Id="rId53" Type="http://schemas.openxmlformats.org/officeDocument/2006/relationships/slideLayout" Target="../slideLayouts/slideLayout76.xml"/><Relationship Id="rId58" Type="http://schemas.openxmlformats.org/officeDocument/2006/relationships/slideLayout" Target="../slideLayouts/slideLayout81.xml"/><Relationship Id="rId66" Type="http://schemas.openxmlformats.org/officeDocument/2006/relationships/slideLayout" Target="../slideLayouts/slideLayout89.xml"/><Relationship Id="rId74" Type="http://schemas.openxmlformats.org/officeDocument/2006/relationships/slideLayout" Target="../slideLayouts/slideLayout97.xml"/><Relationship Id="rId79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61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43" Type="http://schemas.openxmlformats.org/officeDocument/2006/relationships/slideLayout" Target="../slideLayouts/slideLayout66.xml"/><Relationship Id="rId48" Type="http://schemas.openxmlformats.org/officeDocument/2006/relationships/slideLayout" Target="../slideLayouts/slideLayout71.xml"/><Relationship Id="rId56" Type="http://schemas.openxmlformats.org/officeDocument/2006/relationships/slideLayout" Target="../slideLayouts/slideLayout79.xml"/><Relationship Id="rId64" Type="http://schemas.openxmlformats.org/officeDocument/2006/relationships/slideLayout" Target="../slideLayouts/slideLayout87.xml"/><Relationship Id="rId69" Type="http://schemas.openxmlformats.org/officeDocument/2006/relationships/slideLayout" Target="../slideLayouts/slideLayout92.xml"/><Relationship Id="rId7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31.xml"/><Relationship Id="rId51" Type="http://schemas.openxmlformats.org/officeDocument/2006/relationships/slideLayout" Target="../slideLayouts/slideLayout74.xml"/><Relationship Id="rId7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46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82.xml"/><Relationship Id="rId67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77.xml"/><Relationship Id="rId62" Type="http://schemas.openxmlformats.org/officeDocument/2006/relationships/slideLayout" Target="../slideLayouts/slideLayout85.xml"/><Relationship Id="rId70" Type="http://schemas.openxmlformats.org/officeDocument/2006/relationships/slideLayout" Target="../slideLayouts/slideLayout93.xml"/><Relationship Id="rId75" Type="http://schemas.openxmlformats.org/officeDocument/2006/relationships/slideLayout" Target="../slideLayouts/slideLayout98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72.xml"/><Relationship Id="rId57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67.xml"/><Relationship Id="rId52" Type="http://schemas.openxmlformats.org/officeDocument/2006/relationships/slideLayout" Target="../slideLayouts/slideLayout75.xml"/><Relationship Id="rId60" Type="http://schemas.openxmlformats.org/officeDocument/2006/relationships/slideLayout" Target="../slideLayouts/slideLayout83.xml"/><Relationship Id="rId65" Type="http://schemas.openxmlformats.org/officeDocument/2006/relationships/slideLayout" Target="../slideLayouts/slideLayout88.xml"/><Relationship Id="rId73" Type="http://schemas.openxmlformats.org/officeDocument/2006/relationships/slideLayout" Target="../slideLayouts/slideLayout96.xml"/><Relationship Id="rId78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57.xml"/><Relationship Id="rId50" Type="http://schemas.openxmlformats.org/officeDocument/2006/relationships/slideLayout" Target="../slideLayouts/slideLayout73.xml"/><Relationship Id="rId55" Type="http://schemas.openxmlformats.org/officeDocument/2006/relationships/slideLayout" Target="../slideLayouts/slideLayout78.xml"/><Relationship Id="rId7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30.xml"/><Relationship Id="rId7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18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6" r:id="rId13"/>
    <p:sldLayoutId id="2147483717" r:id="rId14"/>
    <p:sldLayoutId id="2147483718" r:id="rId15"/>
    <p:sldLayoutId id="2147483721" r:id="rId16"/>
    <p:sldLayoutId id="2147483722" r:id="rId17"/>
    <p:sldLayoutId id="2147483723" r:id="rId18"/>
    <p:sldLayoutId id="2147483725" r:id="rId19"/>
    <p:sldLayoutId id="2147483727" r:id="rId20"/>
    <p:sldLayoutId id="2147483728" r:id="rId21"/>
    <p:sldLayoutId id="2147483732" r:id="rId22"/>
    <p:sldLayoutId id="2147483733" r:id="rId23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 rot="16200000">
            <a:off x="13323432" y="399722"/>
            <a:ext cx="312724" cy="3144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864" tIns="27432" rIns="54864" bIns="274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80" dirty="0">
              <a:latin typeface="Montserrat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1" y="2190750"/>
            <a:ext cx="12618720" cy="522160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3256024" y="400972"/>
            <a:ext cx="522919" cy="276977"/>
          </a:xfrm>
          <a:prstGeom prst="rect">
            <a:avLst/>
          </a:prstGeom>
          <a:noFill/>
        </p:spPr>
        <p:txBody>
          <a:bodyPr wrap="none" lIns="109706" tIns="54853" rIns="109706" bIns="54853" rtlCol="0">
            <a:spAutoFit/>
          </a:bodyPr>
          <a:lstStyle/>
          <a:p>
            <a:pPr algn="ctr"/>
            <a:fld id="{260E2A6B-A809-4840-BF14-8648BC0BDF87}" type="slidenum">
              <a:rPr lang="id-ID" sz="1080" b="0" i="0" smtClean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pPr algn="ctr"/>
              <a:t>‹nº›</a:t>
            </a:fld>
            <a:r>
              <a:rPr lang="id-ID" sz="1080" b="0" i="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  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006102" y="438150"/>
            <a:ext cx="12618196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417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  <p:sldLayoutId id="2147483771" r:id="rId36"/>
    <p:sldLayoutId id="2147483772" r:id="rId37"/>
    <p:sldLayoutId id="2147483773" r:id="rId38"/>
    <p:sldLayoutId id="2147483774" r:id="rId39"/>
    <p:sldLayoutId id="2147483775" r:id="rId40"/>
    <p:sldLayoutId id="2147483776" r:id="rId41"/>
    <p:sldLayoutId id="2147483777" r:id="rId42"/>
    <p:sldLayoutId id="2147483778" r:id="rId43"/>
    <p:sldLayoutId id="2147483779" r:id="rId44"/>
    <p:sldLayoutId id="2147483780" r:id="rId45"/>
    <p:sldLayoutId id="2147483781" r:id="rId46"/>
    <p:sldLayoutId id="2147483782" r:id="rId47"/>
    <p:sldLayoutId id="2147483783" r:id="rId48"/>
    <p:sldLayoutId id="2147483784" r:id="rId49"/>
    <p:sldLayoutId id="2147483785" r:id="rId50"/>
    <p:sldLayoutId id="2147483786" r:id="rId51"/>
    <p:sldLayoutId id="2147483787" r:id="rId52"/>
    <p:sldLayoutId id="2147483788" r:id="rId53"/>
    <p:sldLayoutId id="2147483789" r:id="rId54"/>
    <p:sldLayoutId id="2147483790" r:id="rId55"/>
    <p:sldLayoutId id="2147483791" r:id="rId56"/>
    <p:sldLayoutId id="2147483792" r:id="rId57"/>
    <p:sldLayoutId id="2147483793" r:id="rId58"/>
    <p:sldLayoutId id="2147483794" r:id="rId59"/>
    <p:sldLayoutId id="2147483795" r:id="rId60"/>
    <p:sldLayoutId id="2147483796" r:id="rId61"/>
    <p:sldLayoutId id="2147483797" r:id="rId62"/>
    <p:sldLayoutId id="2147483798" r:id="rId63"/>
    <p:sldLayoutId id="2147483799" r:id="rId64"/>
    <p:sldLayoutId id="2147483800" r:id="rId65"/>
    <p:sldLayoutId id="2147483801" r:id="rId66"/>
    <p:sldLayoutId id="2147483802" r:id="rId67"/>
    <p:sldLayoutId id="2147483803" r:id="rId68"/>
    <p:sldLayoutId id="2147483804" r:id="rId69"/>
    <p:sldLayoutId id="2147483805" r:id="rId70"/>
    <p:sldLayoutId id="2147483806" r:id="rId71"/>
    <p:sldLayoutId id="2147483807" r:id="rId72"/>
    <p:sldLayoutId id="2147483808" r:id="rId73"/>
    <p:sldLayoutId id="2147483809" r:id="rId74"/>
    <p:sldLayoutId id="2147483810" r:id="rId75"/>
    <p:sldLayoutId id="2147483811" r:id="rId76"/>
    <p:sldLayoutId id="2147483812" r:id="rId77"/>
    <p:sldLayoutId id="2147483813" r:id="rId78"/>
  </p:sldLayoutIdLst>
  <p:hf hdr="0" ftr="0" dt="0"/>
  <p:txStyles>
    <p:titleStyle>
      <a:lvl1pPr algn="l" defTabSz="1097060" rtl="0" eaLnBrk="1" latinLnBrk="0" hangingPunct="1">
        <a:lnSpc>
          <a:spcPct val="90000"/>
        </a:lnSpc>
        <a:spcBef>
          <a:spcPct val="0"/>
        </a:spcBef>
        <a:buNone/>
        <a:defRPr lang="en-US" sz="3600" kern="12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1pPr>
    </p:titleStyle>
    <p:bodyStyle>
      <a:lvl1pPr marL="0" indent="0" algn="l" defTabSz="1097060" rtl="0" eaLnBrk="1" latinLnBrk="0" hangingPunct="1">
        <a:lnSpc>
          <a:spcPct val="90000"/>
        </a:lnSpc>
        <a:spcBef>
          <a:spcPts val="1200"/>
        </a:spcBef>
        <a:buFont typeface="Arial" charset="0"/>
        <a:buNone/>
        <a:defRPr lang="en-US" sz="288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1pPr>
      <a:lvl2pPr marL="548530" indent="0" algn="l" defTabSz="1097060" rtl="0" eaLnBrk="1" latinLnBrk="0" hangingPunct="1">
        <a:lnSpc>
          <a:spcPct val="90000"/>
        </a:lnSpc>
        <a:spcBef>
          <a:spcPts val="600"/>
        </a:spcBef>
        <a:buFont typeface="Arial" charset="0"/>
        <a:buNone/>
        <a:defRPr lang="en-US" sz="24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2pPr>
      <a:lvl3pPr marL="1097060" indent="0" algn="l" defTabSz="1097060" rtl="0" eaLnBrk="1" latinLnBrk="0" hangingPunct="1">
        <a:lnSpc>
          <a:spcPct val="90000"/>
        </a:lnSpc>
        <a:spcBef>
          <a:spcPts val="600"/>
        </a:spcBef>
        <a:buFont typeface="Arial" charset="0"/>
        <a:buNone/>
        <a:defRPr lang="en-US" sz="216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3pPr>
      <a:lvl4pPr marL="1645591" indent="0" algn="l" defTabSz="1097060" rtl="0" eaLnBrk="1" latinLnBrk="0" hangingPunct="1">
        <a:lnSpc>
          <a:spcPct val="90000"/>
        </a:lnSpc>
        <a:spcBef>
          <a:spcPts val="600"/>
        </a:spcBef>
        <a:buFont typeface="Arial" charset="0"/>
        <a:buNone/>
        <a:defRPr lang="en-US" sz="192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4pPr>
      <a:lvl5pPr marL="2194121" indent="0" algn="l" defTabSz="1097060" rtl="0" eaLnBrk="1" latinLnBrk="0" hangingPunct="1">
        <a:lnSpc>
          <a:spcPct val="90000"/>
        </a:lnSpc>
        <a:spcBef>
          <a:spcPts val="600"/>
        </a:spcBef>
        <a:buFont typeface="Arial" charset="0"/>
        <a:buNone/>
        <a:defRPr lang="en-US" sz="1920" kern="1200" dirty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5pPr>
      <a:lvl6pPr marL="3016916" indent="-274265" algn="l" defTabSz="109706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5447" indent="-274265" algn="l" defTabSz="109706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3977" indent="-274265" algn="l" defTabSz="109706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2508" indent="-274265" algn="l" defTabSz="109706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06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530" algn="l" defTabSz="109706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060" algn="l" defTabSz="109706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591" algn="l" defTabSz="109706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121" algn="l" defTabSz="109706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2652" algn="l" defTabSz="109706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182" algn="l" defTabSz="109706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39712" algn="l" defTabSz="109706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242" algn="l" defTabSz="109706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873C7A9-02E9-C37D-3F5E-49C9B51D2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49F8C14-ADC8-C252-C8BF-03DDD5F3C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80" y="3450665"/>
            <a:ext cx="8183364" cy="37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20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>
            <a:extLst>
              <a:ext uri="{FF2B5EF4-FFF2-40B4-BE49-F238E27FC236}">
                <a16:creationId xmlns:a16="http://schemas.microsoft.com/office/drawing/2014/main" id="{EFCE712F-964D-2BC3-955C-2F946D83141E}"/>
              </a:ext>
            </a:extLst>
          </p:cNvPr>
          <p:cNvSpPr/>
          <p:nvPr/>
        </p:nvSpPr>
        <p:spPr>
          <a:xfrm>
            <a:off x="1905" y="0"/>
            <a:ext cx="14626590" cy="5760720"/>
          </a:xfrm>
          <a:prstGeom prst="rect">
            <a:avLst/>
          </a:prstGeom>
          <a:solidFill>
            <a:schemeClr val="tx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060"/>
            <a:endParaRPr lang="en-US" sz="2880" dirty="0">
              <a:solidFill>
                <a:srgbClr val="FFFFFF"/>
              </a:solidFill>
              <a:latin typeface="Montserrat Light" charset="0"/>
            </a:endParaRPr>
          </a:p>
        </p:txBody>
      </p:sp>
      <p:sp>
        <p:nvSpPr>
          <p:cNvPr id="3" name="TextBox 20">
            <a:extLst>
              <a:ext uri="{FF2B5EF4-FFF2-40B4-BE49-F238E27FC236}">
                <a16:creationId xmlns:a16="http://schemas.microsoft.com/office/drawing/2014/main" id="{69C6BB5C-A0A3-27AA-00C4-3FB9787805C0}"/>
              </a:ext>
            </a:extLst>
          </p:cNvPr>
          <p:cNvSpPr txBox="1"/>
          <p:nvPr/>
        </p:nvSpPr>
        <p:spPr>
          <a:xfrm>
            <a:off x="1199474" y="1531810"/>
            <a:ext cx="5707653" cy="2146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060"/>
            <a:r>
              <a:rPr lang="en-US" sz="4450" b="1" spc="36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PARA ONDE</a:t>
            </a:r>
          </a:p>
          <a:p>
            <a:pPr defTabSz="1097060"/>
            <a:r>
              <a:rPr lang="en-US" sz="4450" b="1" spc="36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VAI SEU</a:t>
            </a:r>
          </a:p>
          <a:p>
            <a:pPr defTabSz="1097060"/>
            <a:r>
              <a:rPr lang="en-US" sz="4450" b="1" spc="36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INVESTIMENTO?</a:t>
            </a:r>
            <a:endParaRPr lang="en-US" sz="4450" b="1" spc="360" dirty="0">
              <a:solidFill>
                <a:srgbClr val="FFFFFF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TextBox 24">
            <a:extLst>
              <a:ext uri="{FF2B5EF4-FFF2-40B4-BE49-F238E27FC236}">
                <a16:creationId xmlns:a16="http://schemas.microsoft.com/office/drawing/2014/main" id="{1CC91279-78BE-D5C6-155C-4FC44B597504}"/>
              </a:ext>
            </a:extLst>
          </p:cNvPr>
          <p:cNvSpPr txBox="1"/>
          <p:nvPr/>
        </p:nvSpPr>
        <p:spPr>
          <a:xfrm>
            <a:off x="1045439" y="6100712"/>
            <a:ext cx="2596273" cy="1225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060">
              <a:lnSpc>
                <a:spcPct val="150000"/>
              </a:lnSpc>
            </a:pPr>
            <a:r>
              <a:rPr lang="pt-BR" sz="1700">
                <a:latin typeface="Montserrat Light" charset="0"/>
                <a:ea typeface="Montserrat Light" charset="0"/>
                <a:cs typeface="Montserrat Light" charset="0"/>
              </a:rPr>
              <a:t>Manutenção e hospedagem da plataforma</a:t>
            </a:r>
            <a:endParaRPr lang="pt-BR" sz="17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5" name="TextBox 32">
            <a:extLst>
              <a:ext uri="{FF2B5EF4-FFF2-40B4-BE49-F238E27FC236}">
                <a16:creationId xmlns:a16="http://schemas.microsoft.com/office/drawing/2014/main" id="{B62E5998-A198-276F-2C2C-BAB7602BCD1A}"/>
              </a:ext>
            </a:extLst>
          </p:cNvPr>
          <p:cNvSpPr txBox="1"/>
          <p:nvPr/>
        </p:nvSpPr>
        <p:spPr>
          <a:xfrm>
            <a:off x="3819664" y="6125054"/>
            <a:ext cx="2596273" cy="83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060">
              <a:lnSpc>
                <a:spcPct val="150000"/>
              </a:lnSpc>
            </a:pPr>
            <a:r>
              <a:rPr lang="en-US" sz="1700">
                <a:latin typeface="Montserrat Light" charset="0"/>
                <a:ea typeface="Montserrat Light" charset="0"/>
                <a:cs typeface="Montserrat Light" charset="0"/>
              </a:rPr>
              <a:t>Atualização constante dos conteúdos</a:t>
            </a:r>
            <a:endParaRPr lang="en-US" sz="17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6" name="TextBox 40">
            <a:extLst>
              <a:ext uri="{FF2B5EF4-FFF2-40B4-BE49-F238E27FC236}">
                <a16:creationId xmlns:a16="http://schemas.microsoft.com/office/drawing/2014/main" id="{CDF580C7-509E-1634-3B73-9DEC1C05F795}"/>
              </a:ext>
            </a:extLst>
          </p:cNvPr>
          <p:cNvSpPr txBox="1"/>
          <p:nvPr/>
        </p:nvSpPr>
        <p:spPr>
          <a:xfrm>
            <a:off x="1274694" y="4681295"/>
            <a:ext cx="1068882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060"/>
            <a:r>
              <a:rPr lang="en-US" sz="5760" b="1" spc="360" dirty="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01</a:t>
            </a:r>
            <a:endParaRPr lang="en-US" sz="11940" b="1" spc="360" dirty="0">
              <a:solidFill>
                <a:srgbClr val="FFFFFF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" name="TextBox 41">
            <a:extLst>
              <a:ext uri="{FF2B5EF4-FFF2-40B4-BE49-F238E27FC236}">
                <a16:creationId xmlns:a16="http://schemas.microsoft.com/office/drawing/2014/main" id="{5A3E76FC-7C52-E52B-1F68-AA7CA0923029}"/>
              </a:ext>
            </a:extLst>
          </p:cNvPr>
          <p:cNvSpPr txBox="1"/>
          <p:nvPr/>
        </p:nvSpPr>
        <p:spPr>
          <a:xfrm>
            <a:off x="4313467" y="4681295"/>
            <a:ext cx="1214756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060"/>
            <a:r>
              <a:rPr lang="en-US" sz="5760" b="1" spc="360" dirty="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02</a:t>
            </a:r>
            <a:endParaRPr lang="en-US" sz="11940" b="1" spc="360" dirty="0">
              <a:solidFill>
                <a:srgbClr val="FFFFFF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TextBox 42">
            <a:extLst>
              <a:ext uri="{FF2B5EF4-FFF2-40B4-BE49-F238E27FC236}">
                <a16:creationId xmlns:a16="http://schemas.microsoft.com/office/drawing/2014/main" id="{030AAB32-C6CB-9DC0-D33E-A5E22A80A022}"/>
              </a:ext>
            </a:extLst>
          </p:cNvPr>
          <p:cNvSpPr txBox="1"/>
          <p:nvPr/>
        </p:nvSpPr>
        <p:spPr>
          <a:xfrm>
            <a:off x="7562102" y="4681295"/>
            <a:ext cx="1216359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060"/>
            <a:r>
              <a:rPr lang="en-US" sz="5760" b="1" spc="360" dirty="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03</a:t>
            </a:r>
            <a:endParaRPr lang="en-US" sz="11940" b="1" spc="360" dirty="0">
              <a:solidFill>
                <a:srgbClr val="FFFFFF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TextBox 43">
            <a:extLst>
              <a:ext uri="{FF2B5EF4-FFF2-40B4-BE49-F238E27FC236}">
                <a16:creationId xmlns:a16="http://schemas.microsoft.com/office/drawing/2014/main" id="{CFF42113-9A07-8844-4FA3-42E722FF21B6}"/>
              </a:ext>
            </a:extLst>
          </p:cNvPr>
          <p:cNvSpPr txBox="1"/>
          <p:nvPr/>
        </p:nvSpPr>
        <p:spPr>
          <a:xfrm>
            <a:off x="10755249" y="4681295"/>
            <a:ext cx="1286891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060"/>
            <a:r>
              <a:rPr lang="en-US" sz="5760" b="1" spc="360" dirty="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04</a:t>
            </a:r>
            <a:endParaRPr lang="en-US" sz="11940" b="1" spc="360" dirty="0">
              <a:solidFill>
                <a:srgbClr val="FFFFFF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0" name="TextBox 32">
            <a:extLst>
              <a:ext uri="{FF2B5EF4-FFF2-40B4-BE49-F238E27FC236}">
                <a16:creationId xmlns:a16="http://schemas.microsoft.com/office/drawing/2014/main" id="{E49A35FE-DEBC-9E39-2CDB-4FC1416552D1}"/>
              </a:ext>
            </a:extLst>
          </p:cNvPr>
          <p:cNvSpPr txBox="1"/>
          <p:nvPr/>
        </p:nvSpPr>
        <p:spPr>
          <a:xfrm>
            <a:off x="7315200" y="6125054"/>
            <a:ext cx="2596273" cy="83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060">
              <a:lnSpc>
                <a:spcPct val="150000"/>
              </a:lnSpc>
            </a:pPr>
            <a:r>
              <a:rPr lang="pt-BR" sz="1700">
                <a:latin typeface="Montserrat Light" charset="0"/>
                <a:ea typeface="Montserrat Light" charset="0"/>
                <a:cs typeface="Montserrat Light" charset="0"/>
              </a:rPr>
              <a:t>Criação de novos vídeos e simuladores</a:t>
            </a:r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id="{B607EEF7-C2CF-D4DC-07EC-205012975D71}"/>
              </a:ext>
            </a:extLst>
          </p:cNvPr>
          <p:cNvSpPr txBox="1"/>
          <p:nvPr/>
        </p:nvSpPr>
        <p:spPr>
          <a:xfrm>
            <a:off x="10487609" y="6125054"/>
            <a:ext cx="3109061" cy="177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060">
              <a:lnSpc>
                <a:spcPct val="150000"/>
              </a:lnSpc>
            </a:pPr>
            <a:r>
              <a:rPr lang="en-US" sz="1700">
                <a:latin typeface="Montserrat Light" charset="0"/>
                <a:ea typeface="Montserrat Light" charset="0"/>
                <a:cs typeface="Montserrat Light" charset="0"/>
              </a:rPr>
              <a:t>Impulsionamento nas redes sociais</a:t>
            </a:r>
            <a:br>
              <a:rPr lang="en-US" sz="1700">
                <a:latin typeface="Montserrat Light" charset="0"/>
                <a:ea typeface="Montserrat Light" charset="0"/>
                <a:cs typeface="Montserrat Light" charset="0"/>
              </a:rPr>
            </a:br>
            <a:r>
              <a:rPr lang="en-US" sz="120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Para levar o conteúdo à maior audiência possível no mercado farma</a:t>
            </a:r>
            <a:endParaRPr lang="en-US" sz="1200">
              <a:latin typeface="Montserrat Light" panose="00000400000000000000" pitchFamily="2" charset="0"/>
            </a:endParaRPr>
          </a:p>
          <a:p>
            <a:pPr defTabSz="1097060">
              <a:lnSpc>
                <a:spcPct val="150000"/>
              </a:lnSpc>
            </a:pPr>
            <a:endParaRPr lang="en-US" sz="1700">
              <a:latin typeface="Montserrat Light" charset="0"/>
              <a:ea typeface="Montserrat Light" charset="0"/>
              <a:cs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487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794" y="524907"/>
            <a:ext cx="4577239" cy="572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445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Próximos Passos</a:t>
            </a:r>
            <a:endParaRPr lang="en-US" sz="4450" dirty="0">
              <a:latin typeface="Montserrat" panose="00000500000000000000" pitchFamily="2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40794" y="1493599"/>
            <a:ext cx="1668542" cy="1054656"/>
          </a:xfrm>
          <a:prstGeom prst="roundRect">
            <a:avLst>
              <a:gd name="adj" fmla="val 7291"/>
            </a:avLst>
          </a:prstGeom>
          <a:solidFill>
            <a:srgbClr val="43A49C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6359" y="1859955"/>
            <a:ext cx="257413" cy="32182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492335" y="1676598"/>
            <a:ext cx="2591633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Confirme seu interesse</a:t>
            </a:r>
            <a:endParaRPr lang="en-US" sz="1800" dirty="0">
              <a:latin typeface="Montserrat" panose="00000500000000000000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492335" y="2072362"/>
            <a:ext cx="5587484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 err="1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Responda</a:t>
            </a: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 a </a:t>
            </a:r>
            <a:r>
              <a:rPr lang="en-US" sz="1400" dirty="0" err="1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Simtax</a:t>
            </a: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400" dirty="0" err="1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confirmando</a:t>
            </a: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 o interesse no </a:t>
            </a:r>
            <a:r>
              <a:rPr lang="en-US" sz="1400" dirty="0" err="1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patrocínio</a:t>
            </a: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.</a:t>
            </a:r>
            <a:endParaRPr lang="en-US" sz="1400" dirty="0">
              <a:latin typeface="Montserrat Light" panose="00000400000000000000" pitchFamily="2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2400776" y="2538730"/>
            <a:ext cx="11497389" cy="11430"/>
          </a:xfrm>
          <a:prstGeom prst="roundRect">
            <a:avLst>
              <a:gd name="adj" fmla="val 672771"/>
            </a:avLst>
          </a:prstGeom>
          <a:solidFill>
            <a:srgbClr val="B8C3DF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pt-BR"/>
          </a:p>
        </p:txBody>
      </p:sp>
      <p:sp>
        <p:nvSpPr>
          <p:cNvPr id="8" name="Shape 5"/>
          <p:cNvSpPr/>
          <p:nvPr/>
        </p:nvSpPr>
        <p:spPr>
          <a:xfrm>
            <a:off x="640794" y="2639695"/>
            <a:ext cx="3337203" cy="1054656"/>
          </a:xfrm>
          <a:prstGeom prst="roundRect">
            <a:avLst>
              <a:gd name="adj" fmla="val 7291"/>
            </a:avLst>
          </a:prstGeom>
          <a:solidFill>
            <a:srgbClr val="43A49C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0630" y="3006050"/>
            <a:ext cx="257413" cy="32182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160996" y="2822694"/>
            <a:ext cx="2288619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Receba orientações</a:t>
            </a:r>
            <a:endParaRPr lang="en-US" sz="1800" dirty="0">
              <a:latin typeface="Montserrat" panose="00000500000000000000" pitchFamily="2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160996" y="3218458"/>
            <a:ext cx="4251246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Entraremos em contato com os próximos passos</a:t>
            </a:r>
            <a:endParaRPr lang="en-US" sz="1400" dirty="0">
              <a:latin typeface="Montserrat Light" panose="00000400000000000000" pitchFamily="2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4069437" y="3684826"/>
            <a:ext cx="9828728" cy="11430"/>
          </a:xfrm>
          <a:prstGeom prst="roundRect">
            <a:avLst>
              <a:gd name="adj" fmla="val 672771"/>
            </a:avLst>
          </a:prstGeom>
          <a:solidFill>
            <a:srgbClr val="B8C3DF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pt-BR"/>
          </a:p>
        </p:txBody>
      </p:sp>
      <p:sp>
        <p:nvSpPr>
          <p:cNvPr id="13" name="Shape 9"/>
          <p:cNvSpPr/>
          <p:nvPr/>
        </p:nvSpPr>
        <p:spPr>
          <a:xfrm>
            <a:off x="640794" y="3785791"/>
            <a:ext cx="5005745" cy="1054656"/>
          </a:xfrm>
          <a:prstGeom prst="roundRect">
            <a:avLst>
              <a:gd name="adj" fmla="val 7291"/>
            </a:avLst>
          </a:prstGeom>
          <a:solidFill>
            <a:srgbClr val="43A49C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4901" y="4152146"/>
            <a:ext cx="257413" cy="321826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829538" y="3968790"/>
            <a:ext cx="2288619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Insira sua logo</a:t>
            </a:r>
            <a:endParaRPr lang="en-US" sz="1800" dirty="0">
              <a:latin typeface="Montserrat" panose="00000500000000000000" pitchFamily="2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5829538" y="4364553"/>
            <a:ext cx="3413879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 err="1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Envio</a:t>
            </a: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 da </a:t>
            </a:r>
            <a:r>
              <a:rPr lang="en-US" sz="1400" dirty="0" err="1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sua</a:t>
            </a: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 logo </a:t>
            </a:r>
            <a:r>
              <a:rPr lang="en-US" sz="1400" dirty="0" err="1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em</a:t>
            </a: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400" dirty="0" err="1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alta</a:t>
            </a: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400" dirty="0" err="1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definição</a:t>
            </a: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, site, </a:t>
            </a:r>
            <a:r>
              <a:rPr lang="en-US" sz="1400" dirty="0" err="1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contato</a:t>
            </a: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 e redes </a:t>
            </a:r>
            <a:r>
              <a:rPr lang="en-US" sz="1400" dirty="0" err="1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sociais</a:t>
            </a:r>
            <a:endParaRPr lang="en-US" sz="1400" dirty="0">
              <a:latin typeface="Montserrat Light" panose="00000400000000000000" pitchFamily="2" charset="0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640794" y="4931886"/>
            <a:ext cx="6674406" cy="1054656"/>
          </a:xfrm>
          <a:prstGeom prst="roundRect">
            <a:avLst>
              <a:gd name="adj" fmla="val 7291"/>
            </a:avLst>
          </a:prstGeom>
          <a:solidFill>
            <a:srgbClr val="43A49C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9291" y="5298242"/>
            <a:ext cx="257413" cy="321826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498199" y="5114885"/>
            <a:ext cx="2288619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Use os conteúdos</a:t>
            </a:r>
            <a:endParaRPr lang="en-US" sz="1800" dirty="0">
              <a:latin typeface="Montserrat" panose="00000500000000000000" pitchFamily="2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7498199" y="5510649"/>
            <a:ext cx="3429238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Orientações sobre o uso dos conteúdos</a:t>
            </a:r>
            <a:endParaRPr lang="en-US" sz="1400" dirty="0">
              <a:latin typeface="Montserrat Light" panose="00000400000000000000" pitchFamily="2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640794" y="6356284"/>
            <a:ext cx="13348811" cy="585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b="1" dirty="0">
                <a:latin typeface="Montserrat" panose="00000500000000000000" pitchFamily="2" charset="0"/>
                <a:ea typeface="Nobile" pitchFamily="34" charset="-122"/>
                <a:cs typeface="Nobile" pitchFamily="34" charset="-120"/>
              </a:rPr>
              <a:t>Movimento Reforma Farma</a:t>
            </a:r>
            <a:r>
              <a:rPr lang="en-US" sz="1400" dirty="0">
                <a:latin typeface="Montserrat" panose="00000500000000000000" pitchFamily="2" charset="0"/>
                <a:ea typeface="Nobile" pitchFamily="34" charset="-122"/>
                <a:cs typeface="Nobile" pitchFamily="34" charset="-120"/>
              </a:rPr>
              <a:t>
Seu negócio com mais inteligência e preparado para a reforma tributária.</a:t>
            </a:r>
            <a:endParaRPr lang="en-US" sz="1400" dirty="0">
              <a:latin typeface="Montserrat" panose="00000500000000000000" pitchFamily="2" charset="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640794" y="7147931"/>
            <a:ext cx="13348811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latin typeface="Montserrat" panose="00000500000000000000" pitchFamily="2" charset="0"/>
                <a:ea typeface="Nobile" pitchFamily="34" charset="-122"/>
                <a:cs typeface="Nobile" pitchFamily="34" charset="-120"/>
              </a:rPr>
              <a:t>Abaixo o </a:t>
            </a:r>
            <a:r>
              <a:rPr lang="en-US" sz="1400">
                <a:latin typeface="Montserrat" panose="00000500000000000000" pitchFamily="2" charset="0"/>
                <a:ea typeface="Nobile" pitchFamily="34" charset="-122"/>
                <a:cs typeface="Nobile" pitchFamily="34" charset="-120"/>
              </a:rPr>
              <a:t>conteúdo programático do treinamento.</a:t>
            </a:r>
            <a:endParaRPr lang="en-US" sz="1400" dirty="0">
              <a:latin typeface="Montserrat" panose="00000500000000000000" pitchFamily="2" charset="0"/>
            </a:endParaRPr>
          </a:p>
        </p:txBody>
      </p:sp>
      <p:sp>
        <p:nvSpPr>
          <p:cNvPr id="25" name="Shape 8">
            <a:extLst>
              <a:ext uri="{FF2B5EF4-FFF2-40B4-BE49-F238E27FC236}">
                <a16:creationId xmlns:a16="http://schemas.microsoft.com/office/drawing/2014/main" id="{2BD236DD-9049-04D8-5C7B-B2ACC995807C}"/>
              </a:ext>
            </a:extLst>
          </p:cNvPr>
          <p:cNvSpPr/>
          <p:nvPr/>
        </p:nvSpPr>
        <p:spPr>
          <a:xfrm>
            <a:off x="5762165" y="4804808"/>
            <a:ext cx="8136000" cy="11430"/>
          </a:xfrm>
          <a:prstGeom prst="roundRect">
            <a:avLst>
              <a:gd name="adj" fmla="val 672771"/>
            </a:avLst>
          </a:prstGeom>
          <a:solidFill>
            <a:srgbClr val="B8C3DF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747623" y="531058"/>
            <a:ext cx="7585234" cy="2783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45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Curso Completo –</a:t>
            </a:r>
          </a:p>
          <a:p>
            <a:pPr marL="0" indent="0" algn="l">
              <a:lnSpc>
                <a:spcPts val="5450"/>
              </a:lnSpc>
              <a:buNone/>
            </a:pPr>
            <a:r>
              <a:rPr lang="en-US" sz="445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A Reforma Tributária Explicada Para O</a:t>
            </a:r>
          </a:p>
          <a:p>
            <a:pPr marL="0" indent="0" algn="l">
              <a:lnSpc>
                <a:spcPts val="5450"/>
              </a:lnSpc>
              <a:buNone/>
            </a:pPr>
            <a:r>
              <a:rPr lang="en-US" sz="445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Mercado Farma</a:t>
            </a:r>
            <a:endParaRPr lang="en-US" sz="4450" dirty="0">
              <a:latin typeface="Montserrat" panose="00000500000000000000" pitchFamily="2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747623" y="3648710"/>
            <a:ext cx="7585234" cy="2010728"/>
          </a:xfrm>
          <a:prstGeom prst="roundRect">
            <a:avLst>
              <a:gd name="adj" fmla="val 4652"/>
            </a:avLst>
          </a:prstGeom>
          <a:solidFill>
            <a:schemeClr val="tx1"/>
          </a:solidFill>
          <a:ln w="7620">
            <a:noFill/>
            <a:prstDash val="solid"/>
          </a:ln>
        </p:spPr>
        <p:txBody>
          <a:bodyPr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5977890" y="3878977"/>
            <a:ext cx="2783681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>
                <a:solidFill>
                  <a:schemeClr val="bg1"/>
                </a:solidFill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Objetivo:</a:t>
            </a:r>
            <a:endParaRPr lang="en-US" sz="215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977890" y="4329986"/>
            <a:ext cx="7124700" cy="1068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chemeClr val="bg1"/>
                </a:solidFill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Ser a referência nacional em educação prática, didática e técnica sobre a Reforma Tributária, com foco em toda a cadeia farmacêutica: indústria, distribuidor, rede e farmácia.</a:t>
            </a:r>
            <a:endParaRPr lang="en-US" sz="175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747623" y="5882084"/>
            <a:ext cx="7585234" cy="1654493"/>
          </a:xfrm>
          <a:prstGeom prst="roundRect">
            <a:avLst>
              <a:gd name="adj" fmla="val 5653"/>
            </a:avLst>
          </a:prstGeom>
          <a:solidFill>
            <a:schemeClr val="tx1"/>
          </a:solidFill>
          <a:ln w="7620">
            <a:noFill/>
            <a:prstDash val="solid"/>
          </a:ln>
        </p:spPr>
        <p:txBody>
          <a:bodyPr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5977890" y="6092031"/>
            <a:ext cx="2783681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>
                <a:solidFill>
                  <a:schemeClr val="bg1"/>
                </a:solidFill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O Que Você Vai Apoiar:</a:t>
            </a:r>
            <a:endParaRPr lang="en-US" sz="215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977890" y="6495970"/>
            <a:ext cx="7124700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1750">
                <a:solidFill>
                  <a:schemeClr val="bg1"/>
                </a:solidFill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Vídeos </a:t>
            </a:r>
            <a:r>
              <a:rPr lang="en-US" sz="1750" dirty="0">
                <a:solidFill>
                  <a:schemeClr val="bg1"/>
                </a:solidFill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curtos </a:t>
            </a:r>
            <a:r>
              <a:rPr lang="en-US" sz="1750">
                <a:solidFill>
                  <a:schemeClr val="bg1"/>
                </a:solidFill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e detalhados | </a:t>
            </a:r>
            <a:r>
              <a:rPr lang="en-US" sz="1750" dirty="0">
                <a:solidFill>
                  <a:schemeClr val="bg1"/>
                </a:solidFill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Planilhas de </a:t>
            </a:r>
            <a:r>
              <a:rPr lang="en-US" sz="1750" err="1">
                <a:solidFill>
                  <a:schemeClr val="bg1"/>
                </a:solidFill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simulação</a:t>
            </a:r>
            <a:r>
              <a:rPr lang="en-US" sz="1750">
                <a:solidFill>
                  <a:schemeClr val="bg1"/>
                </a:solidFill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 | Certificado | </a:t>
            </a:r>
            <a:r>
              <a:rPr lang="en-US" sz="1800">
                <a:solidFill>
                  <a:schemeClr val="bg1"/>
                </a:solidFill>
                <a:latin typeface="Montserrat Light" panose="00000400000000000000" pitchFamily="2" charset="0"/>
                <a:ea typeface="Alexandria" pitchFamily="34" charset="-122"/>
                <a:cs typeface="Alexandria" pitchFamily="34" charset="-120"/>
              </a:rPr>
              <a:t>Conteúdos ao longo dos próximos 8 anos</a:t>
            </a:r>
            <a:endParaRPr lang="en-US" sz="1800">
              <a:solidFill>
                <a:schemeClr val="bg1"/>
              </a:solidFill>
              <a:latin typeface="Montserrat Light" panose="00000400000000000000" pitchFamily="2" charset="0"/>
            </a:endParaRPr>
          </a:p>
          <a:p>
            <a:pPr marL="0" indent="0" algn="l">
              <a:lnSpc>
                <a:spcPts val="2800"/>
              </a:lnSpc>
              <a:buNone/>
            </a:pPr>
            <a:endParaRPr lang="en-US" sz="175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507E6FD-0349-D324-D06A-47C3507E7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5813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5305" y="491386"/>
            <a:ext cx="11982807" cy="478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30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Módulo </a:t>
            </a:r>
            <a:r>
              <a:rPr lang="en-US" sz="330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1 </a:t>
            </a:r>
            <a:r>
              <a:rPr lang="en-US" sz="330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– Conceitos Essenciais da Reforma</a:t>
            </a:r>
            <a:endParaRPr lang="en-US" sz="3300" dirty="0">
              <a:latin typeface="Montserrat" panose="00000500000000000000" pitchFamily="2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303770" y="1448411"/>
            <a:ext cx="22860" cy="6055043"/>
          </a:xfrm>
          <a:prstGeom prst="roundRect">
            <a:avLst>
              <a:gd name="adj" fmla="val 281054"/>
            </a:avLst>
          </a:prstGeom>
          <a:solidFill>
            <a:srgbClr val="43A49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6707148" y="1609026"/>
            <a:ext cx="458867" cy="22860"/>
          </a:xfrm>
          <a:prstGeom prst="roundRect">
            <a:avLst>
              <a:gd name="adj" fmla="val 281054"/>
            </a:avLst>
          </a:prstGeom>
          <a:solidFill>
            <a:srgbClr val="43A49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7143155" y="1448411"/>
            <a:ext cx="344091" cy="344091"/>
          </a:xfrm>
          <a:prstGeom prst="roundRect">
            <a:avLst>
              <a:gd name="adj" fmla="val 18672"/>
            </a:avLst>
          </a:prstGeom>
          <a:solidFill>
            <a:srgbClr val="43A49C"/>
          </a:solidFill>
          <a:ln w="7620">
            <a:solidFill>
              <a:srgbClr val="4DA8AE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7211913" y="1547827"/>
            <a:ext cx="229433" cy="286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1800" dirty="0">
              <a:latin typeface="Montserrat" panose="00000500000000000000" pitchFamily="2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2940368" y="1500917"/>
            <a:ext cx="3609975" cy="238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850"/>
              </a:lnSpc>
              <a:buNone/>
            </a:pPr>
            <a:r>
              <a:rPr lang="en-US" sz="170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A. Entendendo a Reforma (Panorama)</a:t>
            </a:r>
            <a:endParaRPr lang="en-US" sz="1700" dirty="0">
              <a:latin typeface="Montserrat" panose="00000500000000000000" pitchFamily="2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35305" y="1831554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O que é a Reforma Tributária e por que ela é necessária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35305" y="2129805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O que muda: fim do ICMS, IPI, PIS/COFINS e ISS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35305" y="2428057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Como será a transição (2026 a 2033) – Linha do tempo comentada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35305" y="2726308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O que é IVA Dual: conceito, motivação e função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35305" y="3024560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A criação do CBS e IBS: quem cobra, para onde vai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35305" y="3322811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Imposto Seletivo: o novo "imposto do pecado"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7464385" y="2526760"/>
            <a:ext cx="458867" cy="22860"/>
          </a:xfrm>
          <a:prstGeom prst="roundRect">
            <a:avLst>
              <a:gd name="adj" fmla="val 281054"/>
            </a:avLst>
          </a:prstGeom>
          <a:solidFill>
            <a:srgbClr val="43A49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Shape 13"/>
          <p:cNvSpPr/>
          <p:nvPr/>
        </p:nvSpPr>
        <p:spPr>
          <a:xfrm>
            <a:off x="7143155" y="2366144"/>
            <a:ext cx="344091" cy="344091"/>
          </a:xfrm>
          <a:prstGeom prst="roundRect">
            <a:avLst>
              <a:gd name="adj" fmla="val 18672"/>
            </a:avLst>
          </a:prstGeom>
          <a:solidFill>
            <a:srgbClr val="43A49C"/>
          </a:solidFill>
          <a:ln w="7620">
            <a:solidFill>
              <a:srgbClr val="4DA8AE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7200483" y="2439486"/>
            <a:ext cx="229433" cy="286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1800" dirty="0">
              <a:latin typeface="Montserrat" panose="00000500000000000000" pitchFamily="2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8080058" y="2418651"/>
            <a:ext cx="4640818" cy="238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70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B. Como os Novos Tributos Funcionam na Prática</a:t>
            </a:r>
            <a:endParaRPr lang="en-US" sz="1700" dirty="0">
              <a:latin typeface="Montserrat" panose="00000500000000000000" pitchFamily="2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8080058" y="2749287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Por dentro x Por fora – Explicação visual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8080058" y="3047539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Como será o cálculo da nova carga tributária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8080058" y="3345791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O que é base ampla de incidência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8080058" y="3644042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Crédito de imposto: quando e quanto posso aproveitar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8080058" y="3942294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Débito: quando gero e como calculo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8080058" y="4240545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O que é não cumulatividade plena (com exemplo farma)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6707148" y="4034091"/>
            <a:ext cx="458867" cy="22860"/>
          </a:xfrm>
          <a:prstGeom prst="roundRect">
            <a:avLst>
              <a:gd name="adj" fmla="val 281054"/>
            </a:avLst>
          </a:prstGeom>
          <a:solidFill>
            <a:srgbClr val="43A49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5" name="Shape 23"/>
          <p:cNvSpPr/>
          <p:nvPr/>
        </p:nvSpPr>
        <p:spPr>
          <a:xfrm>
            <a:off x="7143155" y="3873475"/>
            <a:ext cx="344091" cy="344091"/>
          </a:xfrm>
          <a:prstGeom prst="roundRect">
            <a:avLst>
              <a:gd name="adj" fmla="val 18672"/>
            </a:avLst>
          </a:prstGeom>
          <a:solidFill>
            <a:srgbClr val="43A49C"/>
          </a:solidFill>
          <a:ln w="7620">
            <a:solidFill>
              <a:srgbClr val="4DA8AE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6" name="Text 24"/>
          <p:cNvSpPr/>
          <p:nvPr/>
        </p:nvSpPr>
        <p:spPr>
          <a:xfrm>
            <a:off x="7189053" y="3958147"/>
            <a:ext cx="229433" cy="286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1800" dirty="0">
              <a:latin typeface="Montserrat" panose="00000500000000000000" pitchFamily="2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2844403" y="3925982"/>
            <a:ext cx="3705939" cy="238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850"/>
              </a:lnSpc>
              <a:buNone/>
            </a:pPr>
            <a:r>
              <a:rPr lang="en-US" sz="170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C. Aplicações Práticas na Cadeia Farma</a:t>
            </a:r>
            <a:endParaRPr lang="en-US" sz="1700" dirty="0">
              <a:latin typeface="Montserrat" panose="00000500000000000000" pitchFamily="2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535305" y="4256619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Como será o cálculo na farmácia (venda com e sem cashback)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535305" y="4554870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Como será o crédito do distribuidor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535305" y="4853122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Como será a precificação da indústria com IVA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31" name="Text 29"/>
          <p:cNvSpPr/>
          <p:nvPr/>
        </p:nvSpPr>
        <p:spPr>
          <a:xfrm>
            <a:off x="535305" y="5151373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Venda interestadual: aplicação do destino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32" name="Text 30"/>
          <p:cNvSpPr/>
          <p:nvPr/>
        </p:nvSpPr>
        <p:spPr>
          <a:xfrm>
            <a:off x="535305" y="5449625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O que muda nas bonificações e transferências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33" name="Text 31"/>
          <p:cNvSpPr/>
          <p:nvPr/>
        </p:nvSpPr>
        <p:spPr>
          <a:xfrm>
            <a:off x="535305" y="5747876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Venda com isenção e imunidade (ex: hospitais públicos)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34" name="Shape 32"/>
          <p:cNvSpPr/>
          <p:nvPr/>
        </p:nvSpPr>
        <p:spPr>
          <a:xfrm>
            <a:off x="7464385" y="5246623"/>
            <a:ext cx="458867" cy="22860"/>
          </a:xfrm>
          <a:prstGeom prst="roundRect">
            <a:avLst>
              <a:gd name="adj" fmla="val 281054"/>
            </a:avLst>
          </a:prstGeom>
          <a:solidFill>
            <a:srgbClr val="43A49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5" name="Shape 33"/>
          <p:cNvSpPr/>
          <p:nvPr/>
        </p:nvSpPr>
        <p:spPr>
          <a:xfrm>
            <a:off x="7143155" y="5086008"/>
            <a:ext cx="344091" cy="344091"/>
          </a:xfrm>
          <a:prstGeom prst="roundRect">
            <a:avLst>
              <a:gd name="adj" fmla="val 18672"/>
            </a:avLst>
          </a:prstGeom>
          <a:solidFill>
            <a:srgbClr val="43A49C"/>
          </a:solidFill>
          <a:ln w="7620">
            <a:solidFill>
              <a:srgbClr val="4DA8AE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6" name="Text 34"/>
          <p:cNvSpPr/>
          <p:nvPr/>
        </p:nvSpPr>
        <p:spPr>
          <a:xfrm>
            <a:off x="7188774" y="5182329"/>
            <a:ext cx="229433" cy="286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1800" dirty="0">
              <a:latin typeface="Montserrat" panose="00000500000000000000" pitchFamily="2" charset="0"/>
            </a:endParaRPr>
          </a:p>
        </p:txBody>
      </p:sp>
      <p:sp>
        <p:nvSpPr>
          <p:cNvPr id="37" name="Text 35"/>
          <p:cNvSpPr/>
          <p:nvPr/>
        </p:nvSpPr>
        <p:spPr>
          <a:xfrm>
            <a:off x="8080058" y="5138515"/>
            <a:ext cx="2903696" cy="238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70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D. Ferramentas e Casos Visuais</a:t>
            </a:r>
            <a:endParaRPr lang="en-US" sz="1700" dirty="0">
              <a:latin typeface="Montserrat" panose="00000500000000000000" pitchFamily="2" charset="0"/>
            </a:endParaRPr>
          </a:p>
        </p:txBody>
      </p:sp>
      <p:sp>
        <p:nvSpPr>
          <p:cNvPr id="38" name="Text 36"/>
          <p:cNvSpPr/>
          <p:nvPr/>
        </p:nvSpPr>
        <p:spPr>
          <a:xfrm>
            <a:off x="8080058" y="5469151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DRE Comparativa: modelo ICMS/PIS/COFINS vs. CBS/IBS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39" name="Text 37"/>
          <p:cNvSpPr/>
          <p:nvPr/>
        </p:nvSpPr>
        <p:spPr>
          <a:xfrm>
            <a:off x="8080058" y="5767403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Comparativo por produto: Medicamento, Suplemento, Perfume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40" name="Text 38"/>
          <p:cNvSpPr/>
          <p:nvPr/>
        </p:nvSpPr>
        <p:spPr>
          <a:xfrm>
            <a:off x="8080058" y="6065654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Como o IVA impacta a margem, mark-up e lucro líquido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41" name="Text 39"/>
          <p:cNvSpPr/>
          <p:nvPr/>
        </p:nvSpPr>
        <p:spPr>
          <a:xfrm>
            <a:off x="8080058" y="6363906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Como fica o Simples Nacional no novo modelo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42" name="Text 40"/>
          <p:cNvSpPr/>
          <p:nvPr/>
        </p:nvSpPr>
        <p:spPr>
          <a:xfrm>
            <a:off x="8080058" y="6662157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Como será o recolhimento e os documentos fiscais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43" name="Text 41"/>
          <p:cNvSpPr/>
          <p:nvPr/>
        </p:nvSpPr>
        <p:spPr>
          <a:xfrm>
            <a:off x="8080058" y="6960409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Split Payment: o que é e como muda o jogo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44" name="Text 42"/>
          <p:cNvSpPr/>
          <p:nvPr/>
        </p:nvSpPr>
        <p:spPr>
          <a:xfrm>
            <a:off x="8080058" y="7258661"/>
            <a:ext cx="601503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Os 10 erros que o mercado não pode cometer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9511" y="531437"/>
            <a:ext cx="12167116" cy="528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Módulo 2 – Leitura Guiada da LC 214/2025</a:t>
            </a:r>
            <a:endParaRPr lang="en-US" sz="3300" dirty="0">
              <a:latin typeface="Montserrat" panose="00000500000000000000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99511" y="2134929"/>
            <a:ext cx="3394115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700" b="1" dirty="0">
                <a:latin typeface="Montserrat Light" panose="00000400000000000000" pitchFamily="2" charset="0"/>
                <a:ea typeface="Alexandria" pitchFamily="34" charset="-122"/>
                <a:cs typeface="Alexandria" pitchFamily="34" charset="-120"/>
              </a:rPr>
              <a:t>A. Bloco 1: Estrutura e Incidência</a:t>
            </a:r>
            <a:endParaRPr lang="en-US" sz="1700" b="1" dirty="0">
              <a:latin typeface="Montserrat Light" panose="00000400000000000000" pitchFamily="2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499511" y="2568317"/>
            <a:ext cx="420647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Art. 1 a 3 – Instituição, definição de bens e serviços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99511" y="3168749"/>
            <a:ext cx="420647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Art. 4 a 5 – Hipóteses de incidência (com exemplos farma)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499511" y="3769181"/>
            <a:ext cx="420647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Art. 6 a 7 – Não incidência e fornecimentos múltiplos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499511" y="4369613"/>
            <a:ext cx="420647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Art. 8 a 9 – Imunidades e isenções aplicadas ao setor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499511" y="4970045"/>
            <a:ext cx="420647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Art. 10 a 11 – Fato gerador e local da operação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126280" y="2134929"/>
            <a:ext cx="3910608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700" b="1" dirty="0">
                <a:latin typeface="Montserrat Light" panose="00000400000000000000" pitchFamily="2" charset="0"/>
                <a:ea typeface="Alexandria" pitchFamily="34" charset="-122"/>
                <a:cs typeface="Alexandria" pitchFamily="34" charset="-120"/>
              </a:rPr>
              <a:t>B. Bloco 2: Sujeição, Cálculo e Crédito</a:t>
            </a:r>
            <a:endParaRPr lang="en-US" sz="1700" b="1" dirty="0">
              <a:latin typeface="Montserrat Light" panose="00000400000000000000" pitchFamily="2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126280" y="2568317"/>
            <a:ext cx="420647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Art. 21 a 24 – Sujeito passivo e responsabilidade tributária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126280" y="3168749"/>
            <a:ext cx="420647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Art. 25 a 27 – Extinção do crédito tributário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126280" y="3498552"/>
            <a:ext cx="420647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Art. 31 a 35 – Split Payment na prática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126280" y="3828355"/>
            <a:ext cx="420647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Art. 41 a 45 – Não cumulatividade e métodos de apuração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5126280" y="4428787"/>
            <a:ext cx="420647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Art. 46 a 57 – Regras para uso e consumo e restrições de crédito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753048" y="2134929"/>
            <a:ext cx="3558778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700" b="1" dirty="0">
                <a:latin typeface="Montserrat Light" panose="00000400000000000000" pitchFamily="2" charset="0"/>
                <a:ea typeface="Alexandria" pitchFamily="34" charset="-122"/>
                <a:cs typeface="Alexandria" pitchFamily="34" charset="-120"/>
              </a:rPr>
              <a:t>C. Bloco 3: Operações e Benefícios</a:t>
            </a:r>
            <a:endParaRPr lang="en-US" sz="1700" b="1" dirty="0">
              <a:latin typeface="Montserrat Light" panose="00000400000000000000" pitchFamily="2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9753048" y="2568317"/>
            <a:ext cx="420647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Art. 58 a 62 – Recolhimento, apuração e obrigações acessórias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9753048" y="3168749"/>
            <a:ext cx="420647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Art. 112 a 117 – Cesta básica nacional (impacto no farma)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9753048" y="3769181"/>
            <a:ext cx="420647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Art. 118 a 125 – Cashback: limites, beneficiários, prazos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9753048" y="4369613"/>
            <a:ext cx="420647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Art. 146 – Simples Nacional: como recolher por dentro ou por fora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9753048" y="4970045"/>
            <a:ext cx="420647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Art. 317 a 341 – Fiscalização e obrigações acessórias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9753048" y="5570478"/>
            <a:ext cx="420647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Art. 409 a 438 – Imposto Seletivo: como impacta o farma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9753048" y="6170910"/>
            <a:ext cx="420647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Art. 480 a 484 – Comitê Gestor do IBS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9753048" y="6500713"/>
            <a:ext cx="420647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Art. 152 – Operações entre partes relacionadas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9753048" y="6830516"/>
            <a:ext cx="420647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Regimes específicos e diferenciados: farma, hospitalar e saúde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9753048" y="7430948"/>
            <a:ext cx="420647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Análises de exceções e interpretações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26" name="Text 0">
            <a:extLst>
              <a:ext uri="{FF2B5EF4-FFF2-40B4-BE49-F238E27FC236}">
                <a16:creationId xmlns:a16="http://schemas.microsoft.com/office/drawing/2014/main" id="{A21FC9DE-961D-FBBC-9CC6-C83D51C3A43C}"/>
              </a:ext>
            </a:extLst>
          </p:cNvPr>
          <p:cNvSpPr/>
          <p:nvPr/>
        </p:nvSpPr>
        <p:spPr>
          <a:xfrm>
            <a:off x="499511" y="1116489"/>
            <a:ext cx="12167116" cy="528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dirty="0">
                <a:solidFill>
                  <a:srgbClr val="43A49C"/>
                </a:solidFill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AQUI </a:t>
            </a:r>
            <a:r>
              <a:rPr lang="en-US" dirty="0" err="1">
                <a:solidFill>
                  <a:srgbClr val="43A49C"/>
                </a:solidFill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É</a:t>
            </a:r>
            <a:r>
              <a:rPr lang="en-US" dirty="0">
                <a:solidFill>
                  <a:srgbClr val="43A49C"/>
                </a:solidFill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 PRÁTICA DEMONSTRANDO A LEGISLAÇÃO E EXPLICANDO COMO SE APLICA NA VIDA REAL</a:t>
            </a:r>
            <a:endParaRPr lang="en-US" dirty="0">
              <a:solidFill>
                <a:srgbClr val="43A49C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2342" y="542687"/>
            <a:ext cx="13345716" cy="1147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30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Módulo </a:t>
            </a:r>
            <a:r>
              <a:rPr lang="en-US" sz="330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3 </a:t>
            </a:r>
            <a:r>
              <a:rPr lang="en-US" sz="330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– Cases Reais, Simulações e Ferramentas</a:t>
            </a:r>
            <a:endParaRPr lang="en-US" sz="3300" dirty="0">
              <a:latin typeface="Montserrat" panose="00000500000000000000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120973" y="3484959"/>
            <a:ext cx="3491627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A. Simulações Reais com Excel</a:t>
            </a:r>
            <a:endParaRPr lang="en-US" sz="1800" dirty="0">
              <a:latin typeface="Montserrat" panose="00000500000000000000" pitchFamily="2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42342" y="3881676"/>
            <a:ext cx="3970258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Medicamento CMED com bonificação</a:t>
            </a:r>
            <a:endParaRPr lang="en-US" sz="1400" dirty="0">
              <a:latin typeface="Montserrat Light" panose="00000400000000000000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42342" y="4239578"/>
            <a:ext cx="3970258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Venda com cashback + item isento</a:t>
            </a:r>
            <a:endParaRPr lang="en-US" sz="1400" dirty="0">
              <a:latin typeface="Montserrat Light" panose="00000400000000000000" pitchFamily="2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642342" y="4597479"/>
            <a:ext cx="3970258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Produto importado e produto nacional</a:t>
            </a:r>
            <a:endParaRPr lang="en-US" sz="1400" dirty="0">
              <a:latin typeface="Montserrat Light" panose="00000400000000000000" pitchFamily="2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642342" y="4955381"/>
            <a:ext cx="3970258" cy="587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Transferência de estoque com e sem crédito</a:t>
            </a:r>
            <a:endParaRPr lang="en-US" sz="1400" dirty="0">
              <a:latin typeface="Montserrat Light" panose="00000400000000000000" pitchFamily="2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642342" y="5607010"/>
            <a:ext cx="3970258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Venda interestadual para farmácia</a:t>
            </a:r>
            <a:endParaRPr lang="en-US" sz="1400" dirty="0">
              <a:latin typeface="Montserrat Light" panose="00000400000000000000" pitchFamily="2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9925883" y="2056805"/>
            <a:ext cx="2516743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B. DREs e Precificação</a:t>
            </a:r>
            <a:endParaRPr lang="en-US" sz="1800" dirty="0">
              <a:latin typeface="Montserrat" panose="00000500000000000000" pitchFamily="2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9925883" y="2453521"/>
            <a:ext cx="4062174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DRE antes e depois da reforma</a:t>
            </a:r>
            <a:endParaRPr lang="en-US" sz="1400" dirty="0">
              <a:latin typeface="Montserrat Light" panose="00000400000000000000" pitchFamily="2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9925883" y="2811423"/>
            <a:ext cx="4062174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Formação de preço com IBS/CBS</a:t>
            </a:r>
            <a:endParaRPr lang="en-US" sz="1400" dirty="0">
              <a:latin typeface="Montserrat Light" panose="00000400000000000000" pitchFamily="2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9925883" y="3169325"/>
            <a:ext cx="4062174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Redefinindo o mark-up com IVA por fora</a:t>
            </a:r>
            <a:endParaRPr lang="en-US" sz="1400" dirty="0">
              <a:latin typeface="Montserrat Light" panose="00000400000000000000" pitchFamily="2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9925883" y="3527227"/>
            <a:ext cx="4062174" cy="587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Como montar o novo DRE para 2026 a 2033</a:t>
            </a:r>
            <a:endParaRPr lang="en-US" sz="1400" dirty="0">
              <a:latin typeface="Montserrat Light" panose="00000400000000000000" pitchFamily="2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9925883" y="4389953"/>
            <a:ext cx="3150394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C. Ferramentas Estratégicas</a:t>
            </a:r>
            <a:endParaRPr lang="en-US" sz="1800" dirty="0">
              <a:latin typeface="Montserrat" panose="00000500000000000000" pitchFamily="2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9925883" y="4786670"/>
            <a:ext cx="4062174" cy="587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Simulador farma em Excel (com alíquota estimada)</a:t>
            </a:r>
            <a:endParaRPr lang="en-US" sz="1400" dirty="0">
              <a:latin typeface="Montserrat Light" panose="00000400000000000000" pitchFamily="2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9925883" y="5438299"/>
            <a:ext cx="4062174" cy="587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Planilha de decisão: qual canal tem maior lucratividade no novo modelo</a:t>
            </a:r>
            <a:endParaRPr lang="en-US" sz="1400" dirty="0">
              <a:latin typeface="Montserrat Light" panose="00000400000000000000" pitchFamily="2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9925883" y="6089928"/>
            <a:ext cx="4062174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Planilha de crédito recuperável acumulado</a:t>
            </a:r>
            <a:endParaRPr lang="en-US" sz="1400" dirty="0">
              <a:latin typeface="Montserrat Light" panose="00000400000000000000" pitchFamily="2" charset="0"/>
            </a:endParaRPr>
          </a:p>
        </p:txBody>
      </p:sp>
      <p:sp>
        <p:nvSpPr>
          <p:cNvPr id="9" name="Donut 5">
            <a:extLst>
              <a:ext uri="{FF2B5EF4-FFF2-40B4-BE49-F238E27FC236}">
                <a16:creationId xmlns:a16="http://schemas.microsoft.com/office/drawing/2014/main" id="{E8B2A480-6466-A695-A248-0CB276D0F22C}"/>
              </a:ext>
            </a:extLst>
          </p:cNvPr>
          <p:cNvSpPr/>
          <p:nvPr/>
        </p:nvSpPr>
        <p:spPr>
          <a:xfrm>
            <a:off x="5097881" y="2046441"/>
            <a:ext cx="4320000" cy="4320000"/>
          </a:xfrm>
          <a:prstGeom prst="donut">
            <a:avLst/>
          </a:prstGeom>
          <a:noFill/>
          <a:ln w="101600" cap="flat" cmpd="sng" algn="ctr">
            <a:solidFill>
              <a:srgbClr val="43A49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charset="0"/>
              <a:ea typeface="+mn-ea"/>
              <a:cs typeface="+mn-cs"/>
            </a:endParaRPr>
          </a:p>
        </p:txBody>
      </p:sp>
      <p:sp>
        <p:nvSpPr>
          <p:cNvPr id="23" name="Shape 2699">
            <a:extLst>
              <a:ext uri="{FF2B5EF4-FFF2-40B4-BE49-F238E27FC236}">
                <a16:creationId xmlns:a16="http://schemas.microsoft.com/office/drawing/2014/main" id="{2E15C2D2-EB22-C8FF-0FC0-FFCABD19545A}"/>
              </a:ext>
            </a:extLst>
          </p:cNvPr>
          <p:cNvSpPr/>
          <p:nvPr/>
        </p:nvSpPr>
        <p:spPr>
          <a:xfrm>
            <a:off x="6717881" y="3756441"/>
            <a:ext cx="1080000" cy="90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76" y="20400"/>
                </a:moveTo>
                <a:lnTo>
                  <a:pt x="10800" y="13522"/>
                </a:lnTo>
                <a:lnTo>
                  <a:pt x="15623" y="20400"/>
                </a:lnTo>
                <a:cubicBezTo>
                  <a:pt x="15623" y="20400"/>
                  <a:pt x="5976" y="20400"/>
                  <a:pt x="5976" y="20400"/>
                </a:cubicBezTo>
                <a:close/>
                <a:moveTo>
                  <a:pt x="17063" y="20610"/>
                </a:moveTo>
                <a:lnTo>
                  <a:pt x="11172" y="12210"/>
                </a:lnTo>
                <a:lnTo>
                  <a:pt x="11168" y="12214"/>
                </a:lnTo>
                <a:cubicBezTo>
                  <a:pt x="11078" y="12086"/>
                  <a:pt x="10949" y="12000"/>
                  <a:pt x="10800" y="12000"/>
                </a:cubicBezTo>
                <a:cubicBezTo>
                  <a:pt x="10651" y="12000"/>
                  <a:pt x="10521" y="12086"/>
                  <a:pt x="10432" y="12214"/>
                </a:cubicBezTo>
                <a:lnTo>
                  <a:pt x="10427" y="12210"/>
                </a:lnTo>
                <a:lnTo>
                  <a:pt x="4536" y="20610"/>
                </a:lnTo>
                <a:lnTo>
                  <a:pt x="4540" y="20614"/>
                </a:lnTo>
                <a:cubicBezTo>
                  <a:pt x="4467" y="20719"/>
                  <a:pt x="4418" y="20851"/>
                  <a:pt x="4418" y="21000"/>
                </a:cubicBezTo>
                <a:cubicBezTo>
                  <a:pt x="4418" y="21332"/>
                  <a:pt x="4638" y="21600"/>
                  <a:pt x="4909" y="21600"/>
                </a:cubicBezTo>
                <a:lnTo>
                  <a:pt x="16691" y="21600"/>
                </a:lnTo>
                <a:cubicBezTo>
                  <a:pt x="16962" y="21600"/>
                  <a:pt x="17182" y="21332"/>
                  <a:pt x="17182" y="21000"/>
                </a:cubicBezTo>
                <a:cubicBezTo>
                  <a:pt x="17182" y="20851"/>
                  <a:pt x="17133" y="20719"/>
                  <a:pt x="17059" y="20614"/>
                </a:cubicBezTo>
                <a:cubicBezTo>
                  <a:pt x="17059" y="20614"/>
                  <a:pt x="17063" y="20610"/>
                  <a:pt x="17063" y="20610"/>
                </a:cubicBezTo>
                <a:close/>
                <a:moveTo>
                  <a:pt x="21109" y="0"/>
                </a:moveTo>
                <a:lnTo>
                  <a:pt x="491" y="0"/>
                </a:lnTo>
                <a:cubicBezTo>
                  <a:pt x="220" y="0"/>
                  <a:pt x="0" y="269"/>
                  <a:pt x="0" y="600"/>
                </a:cubicBezTo>
                <a:lnTo>
                  <a:pt x="0" y="17400"/>
                </a:lnTo>
                <a:cubicBezTo>
                  <a:pt x="0" y="17732"/>
                  <a:pt x="220" y="18000"/>
                  <a:pt x="491" y="18000"/>
                </a:cubicBezTo>
                <a:lnTo>
                  <a:pt x="4418" y="18000"/>
                </a:lnTo>
                <a:cubicBezTo>
                  <a:pt x="4689" y="18000"/>
                  <a:pt x="4909" y="17732"/>
                  <a:pt x="4909" y="17400"/>
                </a:cubicBezTo>
                <a:cubicBezTo>
                  <a:pt x="4909" y="17068"/>
                  <a:pt x="4689" y="16800"/>
                  <a:pt x="4418" y="16800"/>
                </a:cubicBezTo>
                <a:lnTo>
                  <a:pt x="982" y="16800"/>
                </a:lnTo>
                <a:lnTo>
                  <a:pt x="982" y="1200"/>
                </a:lnTo>
                <a:lnTo>
                  <a:pt x="20618" y="1200"/>
                </a:lnTo>
                <a:lnTo>
                  <a:pt x="20618" y="16800"/>
                </a:lnTo>
                <a:lnTo>
                  <a:pt x="17182" y="16800"/>
                </a:lnTo>
                <a:cubicBezTo>
                  <a:pt x="16911" y="16800"/>
                  <a:pt x="16691" y="17068"/>
                  <a:pt x="16691" y="17400"/>
                </a:cubicBezTo>
                <a:cubicBezTo>
                  <a:pt x="16691" y="17732"/>
                  <a:pt x="16911" y="18000"/>
                  <a:pt x="17182" y="18000"/>
                </a:cubicBezTo>
                <a:lnTo>
                  <a:pt x="21109" y="18000"/>
                </a:lnTo>
                <a:cubicBezTo>
                  <a:pt x="21380" y="18000"/>
                  <a:pt x="21600" y="17732"/>
                  <a:pt x="21600" y="17400"/>
                </a:cubicBezTo>
                <a:lnTo>
                  <a:pt x="21600" y="600"/>
                </a:lnTo>
                <a:cubicBezTo>
                  <a:pt x="21600" y="269"/>
                  <a:pt x="21380" y="0"/>
                  <a:pt x="21109" y="0"/>
                </a:cubicBezTo>
              </a:path>
            </a:pathLst>
          </a:custGeom>
          <a:solidFill>
            <a:srgbClr val="43A49C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07510" y="598963"/>
            <a:ext cx="862464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300">
                <a:solidFill>
                  <a:srgbClr val="1B1B27"/>
                </a:solidFill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Módulo Final – Plano de Ação Empresarial </a:t>
            </a:r>
            <a:endParaRPr lang="en-US" sz="3300" dirty="0">
              <a:latin typeface="Montserrat" panose="00000500000000000000" pitchFamily="2" charset="0"/>
            </a:endParaRP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BA9DDBBA-EF63-A1DD-E653-FCFED90B5CF7}"/>
              </a:ext>
            </a:extLst>
          </p:cNvPr>
          <p:cNvGrpSpPr/>
          <p:nvPr/>
        </p:nvGrpSpPr>
        <p:grpSpPr>
          <a:xfrm>
            <a:off x="396835" y="1399897"/>
            <a:ext cx="13836730" cy="5874544"/>
            <a:chOff x="336907" y="1359257"/>
            <a:chExt cx="13836730" cy="5874544"/>
          </a:xfrm>
        </p:grpSpPr>
        <p:sp>
          <p:nvSpPr>
            <p:cNvPr id="5" name="Text 2"/>
            <p:cNvSpPr/>
            <p:nvPr/>
          </p:nvSpPr>
          <p:spPr>
            <a:xfrm>
              <a:off x="336907" y="1359257"/>
              <a:ext cx="6833354" cy="37421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900"/>
                </a:lnSpc>
                <a:buNone/>
              </a:pPr>
              <a:r>
                <a:rPr lang="en-US" sz="1700" b="1" dirty="0">
                  <a:latin typeface="Montserrat" panose="00000500000000000000" pitchFamily="2" charset="0"/>
                  <a:ea typeface="Alexandria" pitchFamily="34" charset="-122"/>
                  <a:cs typeface="Alexandria" pitchFamily="34" charset="-120"/>
                </a:rPr>
                <a:t>1</a:t>
              </a:r>
              <a:endParaRPr lang="en-US" sz="1700" b="1" dirty="0">
                <a:latin typeface="Montserrat" panose="00000500000000000000" pitchFamily="2" charset="0"/>
              </a:endParaRPr>
            </a:p>
          </p:txBody>
        </p:sp>
        <p:sp>
          <p:nvSpPr>
            <p:cNvPr id="6" name="Text 3"/>
            <p:cNvSpPr/>
            <p:nvPr/>
          </p:nvSpPr>
          <p:spPr>
            <a:xfrm>
              <a:off x="3044746" y="1875155"/>
              <a:ext cx="1417558" cy="17716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350"/>
                </a:lnSpc>
                <a:buNone/>
              </a:pPr>
              <a:r>
                <a:rPr lang="en-US" sz="1700" b="1" dirty="0">
                  <a:latin typeface="Montserrat" panose="00000500000000000000" pitchFamily="2" charset="0"/>
                  <a:ea typeface="Alexandria" pitchFamily="34" charset="-122"/>
                  <a:cs typeface="Alexandria" pitchFamily="34" charset="-120"/>
                </a:rPr>
                <a:t>Sistemas</a:t>
              </a:r>
              <a:endParaRPr lang="en-US" sz="1700" b="1" dirty="0">
                <a:latin typeface="Montserrat" panose="00000500000000000000" pitchFamily="2" charset="0"/>
              </a:endParaRPr>
            </a:p>
          </p:txBody>
        </p:sp>
        <p:sp>
          <p:nvSpPr>
            <p:cNvPr id="7" name="Text 4"/>
            <p:cNvSpPr/>
            <p:nvPr/>
          </p:nvSpPr>
          <p:spPr>
            <a:xfrm>
              <a:off x="336907" y="2120305"/>
              <a:ext cx="6833354" cy="18145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400"/>
                </a:lnSpc>
                <a:buNone/>
              </a:pPr>
              <a:r>
                <a:rPr lang="en-US" sz="1350" dirty="0">
                  <a:latin typeface="Montserrat Light" panose="00000400000000000000" pitchFamily="2" charset="0"/>
                  <a:ea typeface="Nobile" pitchFamily="34" charset="-122"/>
                  <a:cs typeface="Nobile" pitchFamily="34" charset="-120"/>
                </a:rPr>
                <a:t>Como adaptar </a:t>
              </a:r>
              <a:r>
                <a:rPr lang="en-US" sz="1350" dirty="0" err="1">
                  <a:latin typeface="Montserrat Light" panose="00000400000000000000" pitchFamily="2" charset="0"/>
                  <a:ea typeface="Nobile" pitchFamily="34" charset="-122"/>
                  <a:cs typeface="Nobile" pitchFamily="34" charset="-120"/>
                </a:rPr>
                <a:t>sistemas</a:t>
              </a:r>
              <a:r>
                <a:rPr lang="en-US" sz="1350" dirty="0">
                  <a:latin typeface="Montserrat Light" panose="00000400000000000000" pitchFamily="2" charset="0"/>
                  <a:ea typeface="Nobile" pitchFamily="34" charset="-122"/>
                  <a:cs typeface="Nobile" pitchFamily="34" charset="-120"/>
                </a:rPr>
                <a:t> </a:t>
              </a:r>
              <a:r>
                <a:rPr lang="en-US" sz="1350" dirty="0" err="1">
                  <a:latin typeface="Montserrat Light" panose="00000400000000000000" pitchFamily="2" charset="0"/>
                  <a:ea typeface="Nobile" pitchFamily="34" charset="-122"/>
                  <a:cs typeface="Nobile" pitchFamily="34" charset="-120"/>
                </a:rPr>
                <a:t>fiscais</a:t>
              </a:r>
              <a:endParaRPr lang="en-US" sz="1350" dirty="0">
                <a:latin typeface="Montserrat Light" panose="00000400000000000000" pitchFamily="2" charset="0"/>
              </a:endParaRPr>
            </a:p>
          </p:txBody>
        </p:sp>
        <p:sp>
          <p:nvSpPr>
            <p:cNvPr id="8" name="Text 5"/>
            <p:cNvSpPr/>
            <p:nvPr/>
          </p:nvSpPr>
          <p:spPr>
            <a:xfrm>
              <a:off x="7340283" y="1359257"/>
              <a:ext cx="6833354" cy="37421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900"/>
                </a:lnSpc>
                <a:buNone/>
              </a:pPr>
              <a:r>
                <a:rPr lang="en-US" sz="1700" b="1" dirty="0">
                  <a:latin typeface="Montserrat" panose="00000500000000000000" pitchFamily="2" charset="0"/>
                  <a:ea typeface="Alexandria" pitchFamily="34" charset="-122"/>
                  <a:cs typeface="Alexandria" pitchFamily="34" charset="-120"/>
                </a:rPr>
                <a:t>2</a:t>
              </a:r>
              <a:endParaRPr lang="en-US" sz="1700" b="1" dirty="0">
                <a:latin typeface="Montserrat" panose="00000500000000000000" pitchFamily="2" charset="0"/>
              </a:endParaRPr>
            </a:p>
          </p:txBody>
        </p:sp>
        <p:sp>
          <p:nvSpPr>
            <p:cNvPr id="9" name="Text 6"/>
            <p:cNvSpPr/>
            <p:nvPr/>
          </p:nvSpPr>
          <p:spPr>
            <a:xfrm>
              <a:off x="10048121" y="1875155"/>
              <a:ext cx="1417558" cy="17716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350"/>
                </a:lnSpc>
                <a:buNone/>
              </a:pPr>
              <a:r>
                <a:rPr lang="en-US" sz="1700" b="1" dirty="0">
                  <a:latin typeface="Montserrat" panose="00000500000000000000" pitchFamily="2" charset="0"/>
                  <a:ea typeface="Alexandria" pitchFamily="34" charset="-122"/>
                  <a:cs typeface="Alexandria" pitchFamily="34" charset="-120"/>
                </a:rPr>
                <a:t>Equipe</a:t>
              </a:r>
              <a:endParaRPr lang="en-US" sz="1700" b="1" dirty="0">
                <a:latin typeface="Montserrat" panose="00000500000000000000" pitchFamily="2" charset="0"/>
              </a:endParaRPr>
            </a:p>
          </p:txBody>
        </p:sp>
        <p:sp>
          <p:nvSpPr>
            <p:cNvPr id="10" name="Text 7"/>
            <p:cNvSpPr/>
            <p:nvPr/>
          </p:nvSpPr>
          <p:spPr>
            <a:xfrm>
              <a:off x="7340283" y="2120305"/>
              <a:ext cx="6833354" cy="18145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400"/>
                </a:lnSpc>
                <a:buNone/>
              </a:pPr>
              <a:r>
                <a:rPr lang="en-US" sz="1350" dirty="0">
                  <a:latin typeface="Montserrat Light" panose="00000400000000000000" pitchFamily="2" charset="0"/>
                  <a:ea typeface="Nobile" pitchFamily="34" charset="-122"/>
                  <a:cs typeface="Nobile" pitchFamily="34" charset="-120"/>
                </a:rPr>
                <a:t>Como treinar a equipe comercial e fiscal</a:t>
              </a:r>
              <a:endParaRPr lang="en-US" sz="1350" dirty="0">
                <a:latin typeface="Montserrat Light" panose="00000400000000000000" pitchFamily="2" charset="0"/>
              </a:endParaRPr>
            </a:p>
          </p:txBody>
        </p:sp>
        <p:sp>
          <p:nvSpPr>
            <p:cNvPr id="11" name="Text 8"/>
            <p:cNvSpPr/>
            <p:nvPr/>
          </p:nvSpPr>
          <p:spPr>
            <a:xfrm>
              <a:off x="336907" y="2698591"/>
              <a:ext cx="6833354" cy="37421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900"/>
                </a:lnSpc>
                <a:buNone/>
              </a:pPr>
              <a:r>
                <a:rPr lang="en-US" sz="1700" b="1" dirty="0">
                  <a:latin typeface="Montserrat" panose="00000500000000000000" pitchFamily="2" charset="0"/>
                  <a:ea typeface="Alexandria" pitchFamily="34" charset="-122"/>
                  <a:cs typeface="Alexandria" pitchFamily="34" charset="-120"/>
                </a:rPr>
                <a:t>3</a:t>
              </a:r>
              <a:endParaRPr lang="en-US" sz="1700" b="1" dirty="0">
                <a:latin typeface="Montserrat" panose="00000500000000000000" pitchFamily="2" charset="0"/>
              </a:endParaRPr>
            </a:p>
          </p:txBody>
        </p:sp>
        <p:sp>
          <p:nvSpPr>
            <p:cNvPr id="12" name="Text 9"/>
            <p:cNvSpPr/>
            <p:nvPr/>
          </p:nvSpPr>
          <p:spPr>
            <a:xfrm>
              <a:off x="3044746" y="3214489"/>
              <a:ext cx="1417558" cy="17716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350"/>
                </a:lnSpc>
                <a:buNone/>
              </a:pPr>
              <a:r>
                <a:rPr lang="en-US" sz="1700" b="1" dirty="0">
                  <a:latin typeface="Montserrat" panose="00000500000000000000" pitchFamily="2" charset="0"/>
                  <a:ea typeface="Alexandria" pitchFamily="34" charset="-122"/>
                  <a:cs typeface="Alexandria" pitchFamily="34" charset="-120"/>
                </a:rPr>
                <a:t>Preços</a:t>
              </a:r>
              <a:endParaRPr lang="en-US" sz="1700" b="1" dirty="0">
                <a:latin typeface="Montserrat" panose="00000500000000000000" pitchFamily="2" charset="0"/>
              </a:endParaRPr>
            </a:p>
          </p:txBody>
        </p:sp>
        <p:sp>
          <p:nvSpPr>
            <p:cNvPr id="13" name="Text 10"/>
            <p:cNvSpPr/>
            <p:nvPr/>
          </p:nvSpPr>
          <p:spPr>
            <a:xfrm>
              <a:off x="336907" y="3459639"/>
              <a:ext cx="6833354" cy="18145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400"/>
                </a:lnSpc>
                <a:buNone/>
              </a:pPr>
              <a:r>
                <a:rPr lang="en-US" sz="1350" dirty="0">
                  <a:latin typeface="Montserrat Light" panose="00000400000000000000" pitchFamily="2" charset="0"/>
                  <a:ea typeface="Nobile" pitchFamily="34" charset="-122"/>
                  <a:cs typeface="Nobile" pitchFamily="34" charset="-120"/>
                </a:rPr>
                <a:t>Como revisar sua política de preço</a:t>
              </a:r>
              <a:endParaRPr lang="en-US" sz="1350" dirty="0">
                <a:latin typeface="Montserrat Light" panose="00000400000000000000" pitchFamily="2" charset="0"/>
              </a:endParaRPr>
            </a:p>
          </p:txBody>
        </p:sp>
        <p:sp>
          <p:nvSpPr>
            <p:cNvPr id="14" name="Text 11"/>
            <p:cNvSpPr/>
            <p:nvPr/>
          </p:nvSpPr>
          <p:spPr>
            <a:xfrm>
              <a:off x="7340283" y="2698591"/>
              <a:ext cx="6833354" cy="37421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900"/>
                </a:lnSpc>
                <a:buNone/>
              </a:pPr>
              <a:r>
                <a:rPr lang="en-US" sz="1700" b="1" dirty="0">
                  <a:latin typeface="Montserrat" panose="00000500000000000000" pitchFamily="2" charset="0"/>
                  <a:ea typeface="Alexandria" pitchFamily="34" charset="-122"/>
                  <a:cs typeface="Alexandria" pitchFamily="34" charset="-120"/>
                </a:rPr>
                <a:t>4</a:t>
              </a:r>
              <a:endParaRPr lang="en-US" sz="1700" b="1" dirty="0">
                <a:latin typeface="Montserrat" panose="00000500000000000000" pitchFamily="2" charset="0"/>
              </a:endParaRPr>
            </a:p>
          </p:txBody>
        </p:sp>
        <p:sp>
          <p:nvSpPr>
            <p:cNvPr id="15" name="Text 12"/>
            <p:cNvSpPr/>
            <p:nvPr/>
          </p:nvSpPr>
          <p:spPr>
            <a:xfrm>
              <a:off x="10048121" y="3214489"/>
              <a:ext cx="1417558" cy="17716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350"/>
                </a:lnSpc>
                <a:buNone/>
              </a:pPr>
              <a:r>
                <a:rPr lang="en-US" sz="1700" b="1" dirty="0">
                  <a:latin typeface="Montserrat" panose="00000500000000000000" pitchFamily="2" charset="0"/>
                  <a:ea typeface="Alexandria" pitchFamily="34" charset="-122"/>
                  <a:cs typeface="Alexandria" pitchFamily="34" charset="-120"/>
                </a:rPr>
                <a:t>Negociação</a:t>
              </a:r>
              <a:endParaRPr lang="en-US" sz="1700" b="1" dirty="0">
                <a:latin typeface="Montserrat" panose="00000500000000000000" pitchFamily="2" charset="0"/>
              </a:endParaRPr>
            </a:p>
          </p:txBody>
        </p:sp>
        <p:sp>
          <p:nvSpPr>
            <p:cNvPr id="16" name="Text 13"/>
            <p:cNvSpPr/>
            <p:nvPr/>
          </p:nvSpPr>
          <p:spPr>
            <a:xfrm>
              <a:off x="7340283" y="3459639"/>
              <a:ext cx="6833354" cy="18145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400"/>
                </a:lnSpc>
                <a:buNone/>
              </a:pPr>
              <a:r>
                <a:rPr lang="en-US" sz="1350" dirty="0">
                  <a:latin typeface="Montserrat Light" panose="00000400000000000000" pitchFamily="2" charset="0"/>
                  <a:ea typeface="Nobile" pitchFamily="34" charset="-122"/>
                  <a:cs typeface="Nobile" pitchFamily="34" charset="-120"/>
                </a:rPr>
                <a:t>Como negociar com as farmácias/redes</a:t>
              </a:r>
              <a:endParaRPr lang="en-US" sz="1350" dirty="0">
                <a:latin typeface="Montserrat Light" panose="00000400000000000000" pitchFamily="2" charset="0"/>
              </a:endParaRPr>
            </a:p>
          </p:txBody>
        </p:sp>
        <p:sp>
          <p:nvSpPr>
            <p:cNvPr id="17" name="Text 14"/>
            <p:cNvSpPr/>
            <p:nvPr/>
          </p:nvSpPr>
          <p:spPr>
            <a:xfrm>
              <a:off x="336907" y="3825280"/>
              <a:ext cx="6833354" cy="37421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900"/>
                </a:lnSpc>
                <a:buNone/>
              </a:pPr>
              <a:r>
                <a:rPr lang="en-US" sz="1700" b="1" dirty="0">
                  <a:latin typeface="Montserrat" panose="00000500000000000000" pitchFamily="2" charset="0"/>
                  <a:ea typeface="Alexandria" pitchFamily="34" charset="-122"/>
                  <a:cs typeface="Alexandria" pitchFamily="34" charset="-120"/>
                </a:rPr>
                <a:t>5</a:t>
              </a:r>
              <a:endParaRPr lang="en-US" sz="1700" b="1" dirty="0">
                <a:latin typeface="Montserrat" panose="00000500000000000000" pitchFamily="2" charset="0"/>
              </a:endParaRPr>
            </a:p>
          </p:txBody>
        </p:sp>
        <p:sp>
          <p:nvSpPr>
            <p:cNvPr id="18" name="Text 15"/>
            <p:cNvSpPr/>
            <p:nvPr/>
          </p:nvSpPr>
          <p:spPr>
            <a:xfrm>
              <a:off x="3044746" y="4341177"/>
              <a:ext cx="1417558" cy="17716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350"/>
                </a:lnSpc>
                <a:buNone/>
              </a:pPr>
              <a:r>
                <a:rPr lang="en-US" sz="1700" b="1" dirty="0" err="1">
                  <a:latin typeface="Montserrat" panose="00000500000000000000" pitchFamily="2" charset="0"/>
                  <a:ea typeface="Alexandria" pitchFamily="34" charset="-122"/>
                  <a:cs typeface="Alexandria" pitchFamily="34" charset="-120"/>
                </a:rPr>
                <a:t>Clientes</a:t>
              </a:r>
              <a:endParaRPr lang="en-US" sz="1700" b="1" dirty="0">
                <a:latin typeface="Montserrat" panose="00000500000000000000" pitchFamily="2" charset="0"/>
              </a:endParaRPr>
            </a:p>
          </p:txBody>
        </p:sp>
        <p:sp>
          <p:nvSpPr>
            <p:cNvPr id="19" name="Text 16"/>
            <p:cNvSpPr/>
            <p:nvPr/>
          </p:nvSpPr>
          <p:spPr>
            <a:xfrm>
              <a:off x="336907" y="4586327"/>
              <a:ext cx="6833354" cy="18145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400"/>
                </a:lnSpc>
                <a:buNone/>
              </a:pPr>
              <a:r>
                <a:rPr lang="en-US" sz="1350" dirty="0" err="1">
                  <a:latin typeface="Montserrat Light" panose="00000400000000000000" pitchFamily="2" charset="0"/>
                  <a:ea typeface="Nobile" pitchFamily="34" charset="-122"/>
                  <a:cs typeface="Nobile" pitchFamily="34" charset="-120"/>
                </a:rPr>
                <a:t>Impactos</a:t>
              </a:r>
              <a:r>
                <a:rPr lang="en-US" sz="1350" dirty="0">
                  <a:latin typeface="Montserrat Light" panose="00000400000000000000" pitchFamily="2" charset="0"/>
                  <a:ea typeface="Nobile" pitchFamily="34" charset="-122"/>
                  <a:cs typeface="Nobile" pitchFamily="34" charset="-120"/>
                </a:rPr>
                <a:t> no </a:t>
              </a:r>
              <a:r>
                <a:rPr lang="en-US" sz="1350" dirty="0" err="1">
                  <a:latin typeface="Montserrat Light" panose="00000400000000000000" pitchFamily="2" charset="0"/>
                  <a:ea typeface="Nobile" pitchFamily="34" charset="-122"/>
                  <a:cs typeface="Nobile" pitchFamily="34" charset="-120"/>
                </a:rPr>
                <a:t>cliente</a:t>
              </a:r>
              <a:endParaRPr lang="en-US" sz="1350" dirty="0">
                <a:latin typeface="Montserrat Light" panose="00000400000000000000" pitchFamily="2" charset="0"/>
              </a:endParaRPr>
            </a:p>
          </p:txBody>
        </p:sp>
        <p:sp>
          <p:nvSpPr>
            <p:cNvPr id="20" name="Text 17"/>
            <p:cNvSpPr/>
            <p:nvPr/>
          </p:nvSpPr>
          <p:spPr>
            <a:xfrm>
              <a:off x="7340283" y="3825280"/>
              <a:ext cx="6833354" cy="37421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900"/>
                </a:lnSpc>
                <a:buNone/>
              </a:pPr>
              <a:r>
                <a:rPr lang="en-US" sz="1700" b="1" dirty="0">
                  <a:latin typeface="Montserrat" panose="00000500000000000000" pitchFamily="2" charset="0"/>
                  <a:ea typeface="Alexandria" pitchFamily="34" charset="-122"/>
                  <a:cs typeface="Alexandria" pitchFamily="34" charset="-120"/>
                </a:rPr>
                <a:t>6</a:t>
              </a:r>
              <a:endParaRPr lang="en-US" sz="1700" b="1" dirty="0">
                <a:latin typeface="Montserrat" panose="00000500000000000000" pitchFamily="2" charset="0"/>
              </a:endParaRPr>
            </a:p>
          </p:txBody>
        </p:sp>
        <p:sp>
          <p:nvSpPr>
            <p:cNvPr id="21" name="Text 18"/>
            <p:cNvSpPr/>
            <p:nvPr/>
          </p:nvSpPr>
          <p:spPr>
            <a:xfrm>
              <a:off x="10048121" y="4341177"/>
              <a:ext cx="1417558" cy="17716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350"/>
                </a:lnSpc>
                <a:buNone/>
              </a:pPr>
              <a:r>
                <a:rPr lang="en-US" sz="1700" b="1" dirty="0">
                  <a:latin typeface="Montserrat" panose="00000500000000000000" pitchFamily="2" charset="0"/>
                  <a:ea typeface="Alexandria" pitchFamily="34" charset="-122"/>
                  <a:cs typeface="Alexandria" pitchFamily="34" charset="-120"/>
                </a:rPr>
                <a:t>Riscos</a:t>
              </a:r>
              <a:endParaRPr lang="en-US" sz="1700" b="1" dirty="0">
                <a:latin typeface="Montserrat" panose="00000500000000000000" pitchFamily="2" charset="0"/>
              </a:endParaRPr>
            </a:p>
          </p:txBody>
        </p:sp>
        <p:sp>
          <p:nvSpPr>
            <p:cNvPr id="22" name="Text 19"/>
            <p:cNvSpPr/>
            <p:nvPr/>
          </p:nvSpPr>
          <p:spPr>
            <a:xfrm>
              <a:off x="7340283" y="4586327"/>
              <a:ext cx="6833354" cy="18145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400"/>
                </a:lnSpc>
                <a:buNone/>
              </a:pPr>
              <a:r>
                <a:rPr lang="en-US" sz="1350" dirty="0">
                  <a:latin typeface="Montserrat Light" panose="00000400000000000000" pitchFamily="2" charset="0"/>
                  <a:ea typeface="Nobile" pitchFamily="34" charset="-122"/>
                  <a:cs typeface="Nobile" pitchFamily="34" charset="-120"/>
                </a:rPr>
                <a:t>Como analisar riscos e rever regimes especiais</a:t>
              </a:r>
              <a:endParaRPr lang="en-US" sz="1350" dirty="0">
                <a:latin typeface="Montserrat Light" panose="00000400000000000000" pitchFamily="2" charset="0"/>
              </a:endParaRPr>
            </a:p>
          </p:txBody>
        </p:sp>
        <p:sp>
          <p:nvSpPr>
            <p:cNvPr id="23" name="Text 20"/>
            <p:cNvSpPr/>
            <p:nvPr/>
          </p:nvSpPr>
          <p:spPr>
            <a:xfrm>
              <a:off x="336907" y="5164614"/>
              <a:ext cx="6833354" cy="37421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900"/>
                </a:lnSpc>
                <a:buNone/>
              </a:pPr>
              <a:r>
                <a:rPr lang="en-US" sz="1700" b="1" dirty="0">
                  <a:latin typeface="Montserrat" panose="00000500000000000000" pitchFamily="2" charset="0"/>
                  <a:ea typeface="Alexandria" pitchFamily="34" charset="-122"/>
                  <a:cs typeface="Alexandria" pitchFamily="34" charset="-120"/>
                </a:rPr>
                <a:t>7</a:t>
              </a:r>
              <a:endParaRPr lang="en-US" sz="1700" b="1" dirty="0">
                <a:latin typeface="Montserrat" panose="00000500000000000000" pitchFamily="2" charset="0"/>
              </a:endParaRPr>
            </a:p>
          </p:txBody>
        </p:sp>
        <p:sp>
          <p:nvSpPr>
            <p:cNvPr id="24" name="Text 21"/>
            <p:cNvSpPr/>
            <p:nvPr/>
          </p:nvSpPr>
          <p:spPr>
            <a:xfrm>
              <a:off x="3044746" y="5680511"/>
              <a:ext cx="1417558" cy="17716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350"/>
                </a:lnSpc>
                <a:buNone/>
              </a:pPr>
              <a:r>
                <a:rPr lang="en-US" sz="1700" b="1" dirty="0">
                  <a:latin typeface="Montserrat" panose="00000500000000000000" pitchFamily="2" charset="0"/>
                  <a:ea typeface="Alexandria" pitchFamily="34" charset="-122"/>
                  <a:cs typeface="Alexandria" pitchFamily="34" charset="-120"/>
                </a:rPr>
                <a:t>Comunicação</a:t>
              </a:r>
              <a:endParaRPr lang="en-US" sz="1700" b="1" dirty="0">
                <a:latin typeface="Montserrat" panose="00000500000000000000" pitchFamily="2" charset="0"/>
              </a:endParaRPr>
            </a:p>
          </p:txBody>
        </p:sp>
        <p:sp>
          <p:nvSpPr>
            <p:cNvPr id="25" name="Text 22"/>
            <p:cNvSpPr/>
            <p:nvPr/>
          </p:nvSpPr>
          <p:spPr>
            <a:xfrm>
              <a:off x="336907" y="5925661"/>
              <a:ext cx="6833354" cy="18145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400"/>
                </a:lnSpc>
                <a:buNone/>
              </a:pPr>
              <a:r>
                <a:rPr lang="en-US" sz="1350" dirty="0">
                  <a:latin typeface="Montserrat Light" panose="00000400000000000000" pitchFamily="2" charset="0"/>
                  <a:ea typeface="Nobile" pitchFamily="34" charset="-122"/>
                  <a:cs typeface="Nobile" pitchFamily="34" charset="-120"/>
                </a:rPr>
                <a:t>Como comunicar a mudança para clientes</a:t>
              </a:r>
              <a:endParaRPr lang="en-US" sz="1350" dirty="0">
                <a:latin typeface="Montserrat Light" panose="00000400000000000000" pitchFamily="2" charset="0"/>
              </a:endParaRPr>
            </a:p>
          </p:txBody>
        </p:sp>
        <p:sp>
          <p:nvSpPr>
            <p:cNvPr id="26" name="Text 23"/>
            <p:cNvSpPr/>
            <p:nvPr/>
          </p:nvSpPr>
          <p:spPr>
            <a:xfrm>
              <a:off x="7340283" y="5164614"/>
              <a:ext cx="6833354" cy="37421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900"/>
                </a:lnSpc>
                <a:buNone/>
              </a:pPr>
              <a:r>
                <a:rPr lang="en-US" sz="1700" b="1" dirty="0">
                  <a:latin typeface="Montserrat" panose="00000500000000000000" pitchFamily="2" charset="0"/>
                  <a:ea typeface="Alexandria" pitchFamily="34" charset="-122"/>
                  <a:cs typeface="Alexandria" pitchFamily="34" charset="-120"/>
                </a:rPr>
                <a:t>8</a:t>
              </a:r>
              <a:endParaRPr lang="en-US" sz="1700" b="1" dirty="0">
                <a:latin typeface="Montserrat" panose="00000500000000000000" pitchFamily="2" charset="0"/>
              </a:endParaRPr>
            </a:p>
          </p:txBody>
        </p:sp>
        <p:sp>
          <p:nvSpPr>
            <p:cNvPr id="27" name="Text 24"/>
            <p:cNvSpPr/>
            <p:nvPr/>
          </p:nvSpPr>
          <p:spPr>
            <a:xfrm>
              <a:off x="10048121" y="5680511"/>
              <a:ext cx="1417558" cy="17716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350"/>
                </a:lnSpc>
                <a:buNone/>
              </a:pPr>
              <a:r>
                <a:rPr lang="en-US" sz="1700" b="1" dirty="0">
                  <a:latin typeface="Montserrat" panose="00000500000000000000" pitchFamily="2" charset="0"/>
                  <a:ea typeface="Alexandria" pitchFamily="34" charset="-122"/>
                  <a:cs typeface="Alexandria" pitchFamily="34" charset="-120"/>
                </a:rPr>
                <a:t>Oportunidades</a:t>
              </a:r>
              <a:endParaRPr lang="en-US" sz="1700" b="1" dirty="0">
                <a:latin typeface="Montserrat" panose="00000500000000000000" pitchFamily="2" charset="0"/>
              </a:endParaRPr>
            </a:p>
          </p:txBody>
        </p:sp>
        <p:sp>
          <p:nvSpPr>
            <p:cNvPr id="28" name="Text 25"/>
            <p:cNvSpPr/>
            <p:nvPr/>
          </p:nvSpPr>
          <p:spPr>
            <a:xfrm>
              <a:off x="7340283" y="5925661"/>
              <a:ext cx="6833354" cy="18145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400"/>
                </a:lnSpc>
                <a:buNone/>
              </a:pPr>
              <a:r>
                <a:rPr lang="en-US" sz="1350" dirty="0">
                  <a:latin typeface="Montserrat Light" panose="00000400000000000000" pitchFamily="2" charset="0"/>
                  <a:ea typeface="Nobile" pitchFamily="34" charset="-122"/>
                  <a:cs typeface="Nobile" pitchFamily="34" charset="-120"/>
                </a:rPr>
                <a:t>Como </a:t>
              </a:r>
              <a:r>
                <a:rPr lang="en-US" sz="1350" dirty="0" err="1">
                  <a:latin typeface="Montserrat Light" panose="00000400000000000000" pitchFamily="2" charset="0"/>
                  <a:ea typeface="Nobile" pitchFamily="34" charset="-122"/>
                  <a:cs typeface="Nobile" pitchFamily="34" charset="-120"/>
                </a:rPr>
                <a:t>aproveitar</a:t>
              </a:r>
              <a:r>
                <a:rPr lang="en-US" sz="1350" dirty="0">
                  <a:latin typeface="Montserrat Light" panose="00000400000000000000" pitchFamily="2" charset="0"/>
                  <a:ea typeface="Nobile" pitchFamily="34" charset="-122"/>
                  <a:cs typeface="Nobile" pitchFamily="34" charset="-120"/>
                </a:rPr>
                <a:t> oportunidades</a:t>
              </a:r>
              <a:endParaRPr lang="en-US" sz="1350" dirty="0">
                <a:latin typeface="Montserrat Light" panose="00000400000000000000" pitchFamily="2" charset="0"/>
              </a:endParaRPr>
            </a:p>
          </p:txBody>
        </p:sp>
        <p:sp>
          <p:nvSpPr>
            <p:cNvPr id="29" name="Text 26"/>
            <p:cNvSpPr/>
            <p:nvPr/>
          </p:nvSpPr>
          <p:spPr>
            <a:xfrm>
              <a:off x="336907" y="6291302"/>
              <a:ext cx="6833354" cy="37421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900"/>
                </a:lnSpc>
                <a:buNone/>
              </a:pPr>
              <a:r>
                <a:rPr lang="en-US" sz="1700" b="1" dirty="0">
                  <a:latin typeface="Montserrat" panose="00000500000000000000" pitchFamily="2" charset="0"/>
                  <a:ea typeface="Alexandria" pitchFamily="34" charset="-122"/>
                  <a:cs typeface="Alexandria" pitchFamily="34" charset="-120"/>
                </a:rPr>
                <a:t>9</a:t>
              </a:r>
              <a:endParaRPr lang="en-US" sz="1700" b="1" dirty="0">
                <a:latin typeface="Montserrat" panose="00000500000000000000" pitchFamily="2" charset="0"/>
              </a:endParaRPr>
            </a:p>
          </p:txBody>
        </p:sp>
        <p:sp>
          <p:nvSpPr>
            <p:cNvPr id="30" name="Text 27"/>
            <p:cNvSpPr/>
            <p:nvPr/>
          </p:nvSpPr>
          <p:spPr>
            <a:xfrm>
              <a:off x="3044746" y="6807200"/>
              <a:ext cx="1417558" cy="17716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350"/>
                </a:lnSpc>
                <a:buNone/>
              </a:pPr>
              <a:r>
                <a:rPr lang="en-US" sz="1700" b="1" dirty="0">
                  <a:latin typeface="Montserrat" panose="00000500000000000000" pitchFamily="2" charset="0"/>
                  <a:ea typeface="Alexandria" pitchFamily="34" charset="-122"/>
                  <a:cs typeface="Alexandria" pitchFamily="34" charset="-120"/>
                </a:rPr>
                <a:t>Antecipação</a:t>
              </a:r>
              <a:endParaRPr lang="en-US" sz="1700" b="1" dirty="0">
                <a:latin typeface="Montserrat" panose="00000500000000000000" pitchFamily="2" charset="0"/>
              </a:endParaRPr>
            </a:p>
          </p:txBody>
        </p:sp>
        <p:sp>
          <p:nvSpPr>
            <p:cNvPr id="31" name="Text 28"/>
            <p:cNvSpPr/>
            <p:nvPr/>
          </p:nvSpPr>
          <p:spPr>
            <a:xfrm>
              <a:off x="336907" y="7052350"/>
              <a:ext cx="6833354" cy="18145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400"/>
                </a:lnSpc>
                <a:buNone/>
              </a:pPr>
              <a:r>
                <a:rPr lang="en-US" sz="1350" dirty="0">
                  <a:latin typeface="Montserrat Light" panose="00000400000000000000" pitchFamily="2" charset="0"/>
                  <a:ea typeface="Nobile" pitchFamily="34" charset="-122"/>
                  <a:cs typeface="Nobile" pitchFamily="34" charset="-120"/>
                </a:rPr>
                <a:t>Como se antecipar à transição</a:t>
              </a:r>
              <a:endParaRPr lang="en-US" sz="1350" dirty="0">
                <a:latin typeface="Montserrat Light" panose="00000400000000000000" pitchFamily="2" charset="0"/>
              </a:endParaRPr>
            </a:p>
          </p:txBody>
        </p:sp>
        <p:sp>
          <p:nvSpPr>
            <p:cNvPr id="32" name="Text 29"/>
            <p:cNvSpPr/>
            <p:nvPr/>
          </p:nvSpPr>
          <p:spPr>
            <a:xfrm>
              <a:off x="7340283" y="6291302"/>
              <a:ext cx="6833354" cy="37421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900"/>
                </a:lnSpc>
                <a:buNone/>
              </a:pPr>
              <a:r>
                <a:rPr lang="en-US" sz="1700" b="1" dirty="0">
                  <a:latin typeface="Montserrat" panose="00000500000000000000" pitchFamily="2" charset="0"/>
                  <a:ea typeface="Alexandria" pitchFamily="34" charset="-122"/>
                  <a:cs typeface="Alexandria" pitchFamily="34" charset="-120"/>
                </a:rPr>
                <a:t>10</a:t>
              </a:r>
              <a:endParaRPr lang="en-US" sz="1700" b="1" dirty="0">
                <a:latin typeface="Montserrat" panose="00000500000000000000" pitchFamily="2" charset="0"/>
              </a:endParaRPr>
            </a:p>
          </p:txBody>
        </p:sp>
        <p:sp>
          <p:nvSpPr>
            <p:cNvPr id="33" name="Text 30"/>
            <p:cNvSpPr/>
            <p:nvPr/>
          </p:nvSpPr>
          <p:spPr>
            <a:xfrm>
              <a:off x="10048121" y="6807200"/>
              <a:ext cx="1417558" cy="17716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350"/>
                </a:lnSpc>
                <a:buNone/>
              </a:pPr>
              <a:r>
                <a:rPr lang="en-US" sz="1700" b="1" dirty="0">
                  <a:latin typeface="Montserrat" panose="00000500000000000000" pitchFamily="2" charset="0"/>
                  <a:ea typeface="Alexandria" pitchFamily="34" charset="-122"/>
                  <a:cs typeface="Alexandria" pitchFamily="34" charset="-120"/>
                </a:rPr>
                <a:t>Cronograma</a:t>
              </a:r>
              <a:endParaRPr lang="en-US" sz="1700" b="1" dirty="0">
                <a:latin typeface="Montserrat" panose="00000500000000000000" pitchFamily="2" charset="0"/>
              </a:endParaRPr>
            </a:p>
          </p:txBody>
        </p:sp>
        <p:sp>
          <p:nvSpPr>
            <p:cNvPr id="34" name="Text 31"/>
            <p:cNvSpPr/>
            <p:nvPr/>
          </p:nvSpPr>
          <p:spPr>
            <a:xfrm>
              <a:off x="7340283" y="7052350"/>
              <a:ext cx="6833354" cy="18145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400"/>
                </a:lnSpc>
                <a:buNone/>
              </a:pPr>
              <a:r>
                <a:rPr lang="en-US" sz="1350" dirty="0">
                  <a:latin typeface="Montserrat Light" panose="00000400000000000000" pitchFamily="2" charset="0"/>
                  <a:ea typeface="Nobile" pitchFamily="34" charset="-122"/>
                  <a:cs typeface="Nobile" pitchFamily="34" charset="-120"/>
                </a:rPr>
                <a:t>O que fazer mês a mês até 2026</a:t>
              </a:r>
              <a:endParaRPr lang="en-US" sz="1350" dirty="0">
                <a:latin typeface="Montserrat Light" panose="00000400000000000000" pitchFamily="2" charset="0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CCA13-C0A9-5370-954A-298087364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744BBB89-756C-3B96-2654-E18E435D884C}"/>
              </a:ext>
            </a:extLst>
          </p:cNvPr>
          <p:cNvSpPr txBox="1"/>
          <p:nvPr/>
        </p:nvSpPr>
        <p:spPr>
          <a:xfrm>
            <a:off x="-5188" y="3358649"/>
            <a:ext cx="14626589" cy="58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060">
              <a:lnSpc>
                <a:spcPct val="150000"/>
              </a:lnSpc>
              <a:defRPr/>
            </a:pPr>
            <a:r>
              <a:rPr lang="pt-BR" sz="2400" spc="360" dirty="0">
                <a:solidFill>
                  <a:srgbClr val="FFFFFF"/>
                </a:solidFill>
                <a:latin typeface="Montserrat Light" charset="0"/>
                <a:ea typeface="Montserrat Light" charset="0"/>
                <a:cs typeface="Montserrat Light" charset="0"/>
              </a:rPr>
              <a:t>TERMO DE COMPROMISSO DO PATROCINADOR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C6576B-4F54-6FAE-88D0-A2F16FD81B70}"/>
              </a:ext>
            </a:extLst>
          </p:cNvPr>
          <p:cNvSpPr txBox="1"/>
          <p:nvPr/>
        </p:nvSpPr>
        <p:spPr>
          <a:xfrm>
            <a:off x="-12280" y="2652168"/>
            <a:ext cx="14626589" cy="663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48640">
              <a:lnSpc>
                <a:spcPts val="5037"/>
              </a:lnSpc>
              <a:defRPr/>
            </a:pPr>
            <a:r>
              <a:rPr lang="en-US" sz="5760" spc="360" dirty="0">
                <a:solidFill>
                  <a:prstClr val="white"/>
                </a:solidFill>
                <a:latin typeface="Montserrat" charset="0"/>
                <a:sym typeface="Questrial"/>
              </a:rPr>
              <a:t>TERMO E ASSINATURAS</a:t>
            </a: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582AEBFB-1A8F-3895-C386-18ABF88458D5}"/>
              </a:ext>
            </a:extLst>
          </p:cNvPr>
          <p:cNvSpPr>
            <a:spLocks noChangeAspect="1"/>
          </p:cNvSpPr>
          <p:nvPr/>
        </p:nvSpPr>
        <p:spPr>
          <a:xfrm>
            <a:off x="6234538" y="293997"/>
            <a:ext cx="2161325" cy="462974"/>
          </a:xfrm>
          <a:custGeom>
            <a:avLst/>
            <a:gdLst/>
            <a:ahLst/>
            <a:cxnLst/>
            <a:rect l="l" t="t" r="r" b="b"/>
            <a:pathLst>
              <a:path w="3678449" h="787956">
                <a:moveTo>
                  <a:pt x="0" y="0"/>
                </a:moveTo>
                <a:lnTo>
                  <a:pt x="3678449" y="0"/>
                </a:lnTo>
                <a:lnTo>
                  <a:pt x="3678449" y="787956"/>
                </a:lnTo>
                <a:lnTo>
                  <a:pt x="0" y="7879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731337">
              <a:defRPr/>
            </a:pPr>
            <a:endParaRPr lang="pt-BR" sz="1439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D686411-D544-9BE5-45CA-D4DED87D5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1" y="0"/>
            <a:ext cx="14630400" cy="822960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DE510554-6668-9B00-E45C-C6E7B4D94C51}"/>
              </a:ext>
            </a:extLst>
          </p:cNvPr>
          <p:cNvSpPr txBox="1"/>
          <p:nvPr/>
        </p:nvSpPr>
        <p:spPr>
          <a:xfrm>
            <a:off x="-1483091" y="4913982"/>
            <a:ext cx="14630400" cy="947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3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  <a:sym typeface="Questrial"/>
              </a:rPr>
              <a:t>TERMO E ASSINATURAS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08F099DD-5768-E3C4-06EC-8A0A3A0D8F76}"/>
              </a:ext>
            </a:extLst>
          </p:cNvPr>
          <p:cNvSpPr txBox="1"/>
          <p:nvPr/>
        </p:nvSpPr>
        <p:spPr>
          <a:xfrm>
            <a:off x="497920" y="5861357"/>
            <a:ext cx="11473235" cy="501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43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charset="0"/>
                <a:ea typeface="Montserrat Light" charset="0"/>
                <a:cs typeface="Montserrat Light" charset="0"/>
              </a:rPr>
              <a:t>TERMO DE COMPROMISSO DO PATROCINADOR</a:t>
            </a:r>
          </a:p>
        </p:txBody>
      </p:sp>
    </p:spTree>
    <p:extLst>
      <p:ext uri="{BB962C8B-B14F-4D97-AF65-F5344CB8AC3E}">
        <p14:creationId xmlns:p14="http://schemas.microsoft.com/office/powerpoint/2010/main" val="2454623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6">
          <a:extLst>
            <a:ext uri="{FF2B5EF4-FFF2-40B4-BE49-F238E27FC236}">
              <a16:creationId xmlns:a16="http://schemas.microsoft.com/office/drawing/2014/main" id="{BB24ACB2-DFFD-9F77-0490-BCF37E123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27">
            <a:extLst>
              <a:ext uri="{FF2B5EF4-FFF2-40B4-BE49-F238E27FC236}">
                <a16:creationId xmlns:a16="http://schemas.microsoft.com/office/drawing/2014/main" id="{EFFC731A-71FD-9049-1460-52814B7931EF}"/>
              </a:ext>
            </a:extLst>
          </p:cNvPr>
          <p:cNvSpPr/>
          <p:nvPr/>
        </p:nvSpPr>
        <p:spPr>
          <a:xfrm>
            <a:off x="1992986" y="1072"/>
            <a:ext cx="8593121" cy="8227457"/>
          </a:xfrm>
          <a:prstGeom prst="parallelogram">
            <a:avLst>
              <a:gd name="adj" fmla="val 23454"/>
            </a:avLst>
          </a:prstGeom>
          <a:solidFill>
            <a:srgbClr val="F2F2F2">
              <a:alpha val="56078"/>
            </a:srgbClr>
          </a:solidFill>
          <a:ln>
            <a:noFill/>
          </a:ln>
        </p:spPr>
        <p:txBody>
          <a:bodyPr spcFirstLastPara="1" wrap="square" lIns="109696" tIns="54841" rIns="109696" bIns="54841" anchor="ctr" anchorCtr="0">
            <a:noAutofit/>
          </a:bodyPr>
          <a:lstStyle/>
          <a:p>
            <a:pPr algn="ctr" defTabSz="548503">
              <a:buClr>
                <a:srgbClr val="FFFFFF"/>
              </a:buClr>
              <a:buSzPts val="2400"/>
              <a:defRPr/>
            </a:pPr>
            <a:endParaRPr sz="1439" kern="0">
              <a:solidFill>
                <a:srgbClr val="FFFFFF"/>
              </a:solidFill>
              <a:latin typeface="Montserrat Light" panose="00000400000000000000" pitchFamily="2" charset="0"/>
              <a:ea typeface="Arial"/>
              <a:cs typeface="Arial"/>
              <a:sym typeface="Arial"/>
            </a:endParaRPr>
          </a:p>
        </p:txBody>
      </p:sp>
      <p:grpSp>
        <p:nvGrpSpPr>
          <p:cNvPr id="1588" name="Google Shape;1588;p27">
            <a:extLst>
              <a:ext uri="{FF2B5EF4-FFF2-40B4-BE49-F238E27FC236}">
                <a16:creationId xmlns:a16="http://schemas.microsoft.com/office/drawing/2014/main" id="{1BADD28B-D55B-B4CA-525B-A1D2DEDD3C9C}"/>
              </a:ext>
            </a:extLst>
          </p:cNvPr>
          <p:cNvGrpSpPr/>
          <p:nvPr/>
        </p:nvGrpSpPr>
        <p:grpSpPr>
          <a:xfrm>
            <a:off x="522660" y="276215"/>
            <a:ext cx="14107740" cy="939642"/>
            <a:chOff x="7871567" y="956548"/>
            <a:chExt cx="10425910" cy="783237"/>
          </a:xfrm>
        </p:grpSpPr>
        <p:sp>
          <p:nvSpPr>
            <p:cNvPr id="1589" name="Google Shape;1589;p27">
              <a:extLst>
                <a:ext uri="{FF2B5EF4-FFF2-40B4-BE49-F238E27FC236}">
                  <a16:creationId xmlns:a16="http://schemas.microsoft.com/office/drawing/2014/main" id="{79433304-3BEE-CF3B-3967-340AFFF2D228}"/>
                </a:ext>
              </a:extLst>
            </p:cNvPr>
            <p:cNvSpPr txBox="1"/>
            <p:nvPr/>
          </p:nvSpPr>
          <p:spPr>
            <a:xfrm>
              <a:off x="7871567" y="1324319"/>
              <a:ext cx="9927266" cy="415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7413" rIns="0" bIns="27413" anchor="t" anchorCtr="0">
              <a:spAutoFit/>
            </a:bodyPr>
            <a:lstStyle/>
            <a:p>
              <a:pPr defTabSz="548503">
                <a:buClr>
                  <a:srgbClr val="656D78"/>
                </a:buClr>
                <a:buSzPts val="4800"/>
                <a:defRPr/>
              </a:pPr>
              <a:r>
                <a:rPr lang="pt-BR" sz="2879" b="1" kern="0" dirty="0">
                  <a:latin typeface="Montserrat Light" panose="00000400000000000000" pitchFamily="2" charset="0"/>
                  <a:ea typeface="Arial"/>
                  <a:cs typeface="Arial"/>
                  <a:sym typeface="Arial"/>
                </a:rPr>
                <a:t>TERMO DE COMPROMISSO DO PATROCINADOR</a:t>
              </a:r>
              <a:endParaRPr sz="840" kern="0" dirty="0">
                <a:latin typeface="Montserrat Light" panose="00000400000000000000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27">
              <a:extLst>
                <a:ext uri="{FF2B5EF4-FFF2-40B4-BE49-F238E27FC236}">
                  <a16:creationId xmlns:a16="http://schemas.microsoft.com/office/drawing/2014/main" id="{F8373CDD-5CF3-0A1D-A467-3E24B8C8413D}"/>
                </a:ext>
              </a:extLst>
            </p:cNvPr>
            <p:cNvSpPr txBox="1"/>
            <p:nvPr/>
          </p:nvSpPr>
          <p:spPr>
            <a:xfrm>
              <a:off x="7907079" y="956548"/>
              <a:ext cx="10390398" cy="415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7413" rIns="0" bIns="27413" anchor="b" anchorCtr="0">
              <a:spAutoFit/>
            </a:bodyPr>
            <a:lstStyle/>
            <a:p>
              <a:pPr defTabSz="548503">
                <a:buClr>
                  <a:srgbClr val="42A5F5"/>
                </a:buClr>
                <a:buSzPts val="4800"/>
                <a:defRPr/>
              </a:pPr>
              <a:r>
                <a:rPr lang="en-US" sz="2879" b="1" kern="0" dirty="0">
                  <a:latin typeface="Montserrat Light" panose="00000400000000000000" pitchFamily="2" charset="0"/>
                  <a:ea typeface="Arial"/>
                  <a:cs typeface="Arial"/>
                  <a:sym typeface="Arial"/>
                </a:rPr>
                <a:t>CONFIRMAÇÃO DE APOIO</a:t>
              </a:r>
              <a:endParaRPr sz="840" kern="0" dirty="0">
                <a:latin typeface="Montserrat Light" panose="00000400000000000000" pitchFamily="2" charset="0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1" name="Google Shape;1591;p27">
            <a:extLst>
              <a:ext uri="{FF2B5EF4-FFF2-40B4-BE49-F238E27FC236}">
                <a16:creationId xmlns:a16="http://schemas.microsoft.com/office/drawing/2014/main" id="{5D97B7DE-70D0-8850-3D9D-0B635B985C9F}"/>
              </a:ext>
            </a:extLst>
          </p:cNvPr>
          <p:cNvGrpSpPr/>
          <p:nvPr/>
        </p:nvGrpSpPr>
        <p:grpSpPr>
          <a:xfrm>
            <a:off x="663360" y="1445289"/>
            <a:ext cx="5534771" cy="2818595"/>
            <a:chOff x="8077305" y="2655933"/>
            <a:chExt cx="9358655" cy="2349440"/>
          </a:xfrm>
        </p:grpSpPr>
        <p:sp>
          <p:nvSpPr>
            <p:cNvPr id="1592" name="Google Shape;1592;p27">
              <a:extLst>
                <a:ext uri="{FF2B5EF4-FFF2-40B4-BE49-F238E27FC236}">
                  <a16:creationId xmlns:a16="http://schemas.microsoft.com/office/drawing/2014/main" id="{D1977A7F-7390-44AB-6882-632FB6018750}"/>
                </a:ext>
              </a:extLst>
            </p:cNvPr>
            <p:cNvSpPr txBox="1"/>
            <p:nvPr/>
          </p:nvSpPr>
          <p:spPr>
            <a:xfrm>
              <a:off x="8077305" y="2804230"/>
              <a:ext cx="9358655" cy="22011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7413" rIns="0" bIns="27413" anchor="t" anchorCtr="0">
              <a:spAutoFit/>
            </a:bodyPr>
            <a:lstStyle/>
            <a:p>
              <a:pPr defTabSz="548503">
                <a:lnSpc>
                  <a:spcPct val="200000"/>
                </a:lnSpc>
                <a:buClr>
                  <a:srgbClr val="656D78"/>
                </a:buClr>
                <a:buSzPts val="2400"/>
                <a:defRPr/>
              </a:pPr>
              <a:r>
                <a:rPr lang="en-US" sz="1200" dirty="0" err="1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SimTax</a:t>
              </a:r>
              <a:r>
                <a:rPr lang="en-US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200" dirty="0" err="1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Treinamento</a:t>
              </a:r>
              <a:r>
                <a:rPr lang="en-US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 e </a:t>
              </a:r>
              <a:r>
                <a:rPr lang="en-US" sz="1200" dirty="0" err="1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Tecnologia</a:t>
              </a:r>
              <a:r>
                <a:rPr lang="en-US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 da </a:t>
              </a:r>
              <a:r>
                <a:rPr lang="en-US" sz="1200" dirty="0" err="1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Informação</a:t>
              </a:r>
              <a:r>
                <a:rPr lang="en-US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200" dirty="0" err="1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Ltda</a:t>
              </a:r>
              <a:r>
                <a:rPr lang="en-US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 ME</a:t>
              </a:r>
              <a:br>
                <a:rPr lang="en-US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</a:br>
              <a:r>
                <a:rPr lang="en-US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Avenida </a:t>
              </a:r>
              <a:r>
                <a:rPr lang="en-US" sz="1200" dirty="0" err="1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Engenheiro</a:t>
              </a:r>
              <a:r>
                <a:rPr lang="en-US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 Luiz Carlos </a:t>
              </a:r>
              <a:r>
                <a:rPr lang="en-US" sz="1200" dirty="0" err="1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Berrini</a:t>
              </a:r>
              <a:r>
                <a:rPr lang="en-US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, n°550 conjunto 41 </a:t>
              </a:r>
              <a:endParaRPr sz="1200" dirty="0">
                <a:latin typeface="Montserrat Light" panose="00000400000000000000" pitchFamily="2" charset="0"/>
                <a:cs typeface="Arial" panose="020B0604020202020204" pitchFamily="34" charset="0"/>
                <a:sym typeface="Arial"/>
              </a:endParaRPr>
            </a:p>
            <a:p>
              <a:pPr defTabSz="548503">
                <a:lnSpc>
                  <a:spcPct val="200000"/>
                </a:lnSpc>
                <a:buClr>
                  <a:srgbClr val="656D78"/>
                </a:buClr>
                <a:buSzPts val="2400"/>
                <a:defRPr/>
              </a:pPr>
              <a:r>
                <a:rPr lang="en-US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Caixa postal 150, </a:t>
              </a:r>
              <a:r>
                <a:rPr lang="en-US" sz="1200" dirty="0" err="1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Cidade</a:t>
              </a:r>
              <a:r>
                <a:rPr lang="en-US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200" dirty="0" err="1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Monções</a:t>
              </a:r>
              <a:r>
                <a:rPr lang="en-US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,</a:t>
              </a:r>
              <a:endParaRPr sz="1200" dirty="0">
                <a:latin typeface="Montserrat Light" panose="00000400000000000000" pitchFamily="2" charset="0"/>
                <a:cs typeface="Arial" panose="020B0604020202020204" pitchFamily="34" charset="0"/>
                <a:sym typeface="Arial"/>
              </a:endParaRPr>
            </a:p>
            <a:p>
              <a:pPr defTabSz="548503">
                <a:lnSpc>
                  <a:spcPct val="200000"/>
                </a:lnSpc>
                <a:buClr>
                  <a:srgbClr val="656D78"/>
                </a:buClr>
                <a:buSzPts val="2400"/>
                <a:defRPr/>
              </a:pPr>
              <a:r>
                <a:rPr lang="en-US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São Paulo – SP, CEP: 04571-000</a:t>
              </a:r>
              <a:endParaRPr sz="1200" dirty="0">
                <a:latin typeface="Montserrat Light" panose="00000400000000000000" pitchFamily="2" charset="0"/>
                <a:cs typeface="Arial" panose="020B0604020202020204" pitchFamily="34" charset="0"/>
                <a:sym typeface="Arial"/>
              </a:endParaRPr>
            </a:p>
            <a:p>
              <a:pPr defTabSz="548503">
                <a:lnSpc>
                  <a:spcPct val="200000"/>
                </a:lnSpc>
                <a:buClr>
                  <a:srgbClr val="656D78"/>
                </a:buClr>
                <a:buSzPts val="2400"/>
                <a:defRPr/>
              </a:pPr>
              <a:r>
                <a:rPr lang="en-US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CNPJ: 20.816. 659/0001-28</a:t>
              </a:r>
              <a:endParaRPr sz="1200" dirty="0">
                <a:latin typeface="Montserrat Light" panose="00000400000000000000" pitchFamily="2" charset="0"/>
                <a:cs typeface="Arial" panose="020B0604020202020204" pitchFamily="34" charset="0"/>
                <a:sym typeface="Arial"/>
              </a:endParaRPr>
            </a:p>
            <a:p>
              <a:pPr defTabSz="548503">
                <a:lnSpc>
                  <a:spcPct val="200000"/>
                </a:lnSpc>
                <a:buClr>
                  <a:srgbClr val="656D78"/>
                </a:buClr>
                <a:buSzPts val="2400"/>
                <a:defRPr/>
              </a:pPr>
              <a:r>
                <a:rPr lang="en-US" sz="1200" dirty="0" err="1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Inscrição</a:t>
              </a:r>
              <a:r>
                <a:rPr lang="en-US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200" dirty="0" err="1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Estadual</a:t>
              </a:r>
              <a:r>
                <a:rPr lang="en-US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: </a:t>
              </a:r>
              <a:r>
                <a:rPr lang="en-US" sz="1200" dirty="0" err="1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Isento</a:t>
              </a:r>
              <a:endParaRPr sz="1200" dirty="0">
                <a:latin typeface="Montserrat Light" panose="00000400000000000000" pitchFamily="2" charset="0"/>
                <a:cs typeface="Arial" panose="020B0604020202020204" pitchFamily="34" charset="0"/>
                <a:sym typeface="Arial"/>
              </a:endParaRPr>
            </a:p>
            <a:p>
              <a:pPr defTabSz="548503">
                <a:lnSpc>
                  <a:spcPct val="200000"/>
                </a:lnSpc>
                <a:buClr>
                  <a:srgbClr val="656D78"/>
                </a:buClr>
                <a:buSzPts val="2400"/>
                <a:defRPr/>
              </a:pPr>
              <a:r>
                <a:rPr lang="en-US" sz="1200" dirty="0" err="1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Inscrição</a:t>
              </a:r>
              <a:r>
                <a:rPr lang="en-US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 Municipal: 5.065.241-9</a:t>
              </a:r>
              <a:endParaRPr sz="1200" dirty="0">
                <a:latin typeface="Montserrat Light" panose="00000400000000000000" pitchFamily="2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93" name="Google Shape;1593;p27">
              <a:extLst>
                <a:ext uri="{FF2B5EF4-FFF2-40B4-BE49-F238E27FC236}">
                  <a16:creationId xmlns:a16="http://schemas.microsoft.com/office/drawing/2014/main" id="{92CCC9CD-DFC3-AA40-E211-23A2333B33BE}"/>
                </a:ext>
              </a:extLst>
            </p:cNvPr>
            <p:cNvSpPr txBox="1"/>
            <p:nvPr/>
          </p:nvSpPr>
          <p:spPr>
            <a:xfrm>
              <a:off x="8077305" y="2655933"/>
              <a:ext cx="6950400" cy="2308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7413" rIns="0" bIns="27413" anchor="t" anchorCtr="0">
              <a:spAutoFit/>
            </a:bodyPr>
            <a:lstStyle/>
            <a:p>
              <a:pPr defTabSz="548503">
                <a:lnSpc>
                  <a:spcPct val="120000"/>
                </a:lnSpc>
                <a:buClr>
                  <a:srgbClr val="42A5F5"/>
                </a:buClr>
                <a:buSzPts val="2400"/>
                <a:defRPr/>
              </a:pPr>
              <a:r>
                <a:rPr lang="en-US" sz="1200" b="1" kern="0" dirty="0">
                  <a:latin typeface="Montserrat Light" panose="00000400000000000000" pitchFamily="2" charset="0"/>
                  <a:ea typeface="Arial"/>
                  <a:cs typeface="Arial"/>
                  <a:sym typeface="Arial"/>
                </a:rPr>
                <a:t>DADOS SIMTAX</a:t>
              </a:r>
              <a:endParaRPr sz="1200" kern="0" dirty="0">
                <a:latin typeface="Montserrat Light" panose="00000400000000000000" pitchFamily="2" charset="0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4" name="Google Shape;1594;p27">
            <a:extLst>
              <a:ext uri="{FF2B5EF4-FFF2-40B4-BE49-F238E27FC236}">
                <a16:creationId xmlns:a16="http://schemas.microsoft.com/office/drawing/2014/main" id="{622C4A48-2F0C-F6B2-D846-5393C525A9C5}"/>
              </a:ext>
            </a:extLst>
          </p:cNvPr>
          <p:cNvGrpSpPr/>
          <p:nvPr/>
        </p:nvGrpSpPr>
        <p:grpSpPr>
          <a:xfrm>
            <a:off x="663357" y="4489035"/>
            <a:ext cx="13303684" cy="1859187"/>
            <a:chOff x="7301449" y="5222489"/>
            <a:chExt cx="11089290" cy="1549725"/>
          </a:xfrm>
        </p:grpSpPr>
        <p:sp>
          <p:nvSpPr>
            <p:cNvPr id="1595" name="Google Shape;1595;p27">
              <a:extLst>
                <a:ext uri="{FF2B5EF4-FFF2-40B4-BE49-F238E27FC236}">
                  <a16:creationId xmlns:a16="http://schemas.microsoft.com/office/drawing/2014/main" id="{E3F2D8F9-299F-4696-D103-E1A7D4C77A65}"/>
                </a:ext>
              </a:extLst>
            </p:cNvPr>
            <p:cNvSpPr txBox="1"/>
            <p:nvPr/>
          </p:nvSpPr>
          <p:spPr>
            <a:xfrm>
              <a:off x="7301449" y="5494641"/>
              <a:ext cx="11089290" cy="12775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7413" rIns="0" bIns="27413" anchor="t" anchorCtr="0">
              <a:spAutoFit/>
            </a:bodyPr>
            <a:lstStyle/>
            <a:p>
              <a:pPr defTabSz="548503">
                <a:lnSpc>
                  <a:spcPct val="200000"/>
                </a:lnSpc>
                <a:buClr>
                  <a:srgbClr val="656D78"/>
                </a:buClr>
                <a:buSzPts val="2400"/>
                <a:defRPr/>
              </a:pPr>
              <a:r>
                <a:rPr lang="pt-BR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A formalização deste apoio confirma o interesse da empresa patrocinadora em contribuir com a realização do projeto desenvolvido pela </a:t>
              </a:r>
              <a:r>
                <a:rPr lang="pt-BR" sz="1200" dirty="0" err="1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SimTax</a:t>
              </a:r>
              <a:r>
                <a:rPr lang="pt-BR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 Treinamento e Tecnologia da Informação Ltda, conforme detalhado na proposta.</a:t>
              </a:r>
              <a:br>
                <a:rPr lang="pt-BR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</a:br>
              <a:r>
                <a:rPr lang="pt-BR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Com a assinatura abaixo, a empresa patrocinadora declara estar ciente e de acordo com as condições e prazos estipulados, autorizando o início das ações previstas no projeto.</a:t>
              </a:r>
              <a:br>
                <a:rPr lang="pt-BR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</a:br>
              <a:r>
                <a:rPr lang="pt-BR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O início do projeto está condicionado à confirmação deste apoio por meio da assinatura deste termo.</a:t>
              </a:r>
              <a:r>
                <a:rPr lang="en-US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.</a:t>
              </a:r>
              <a:endParaRPr sz="1200" dirty="0">
                <a:latin typeface="Montserrat Light" panose="00000400000000000000" pitchFamily="2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96" name="Google Shape;1596;p27">
              <a:extLst>
                <a:ext uri="{FF2B5EF4-FFF2-40B4-BE49-F238E27FC236}">
                  <a16:creationId xmlns:a16="http://schemas.microsoft.com/office/drawing/2014/main" id="{AD6F7CC5-655B-B3AD-DFF4-C472727E927D}"/>
                </a:ext>
              </a:extLst>
            </p:cNvPr>
            <p:cNvSpPr txBox="1"/>
            <p:nvPr/>
          </p:nvSpPr>
          <p:spPr>
            <a:xfrm>
              <a:off x="7301450" y="5222489"/>
              <a:ext cx="3795797" cy="2308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7413" rIns="0" bIns="27413" anchor="t" anchorCtr="0">
              <a:spAutoFit/>
            </a:bodyPr>
            <a:lstStyle/>
            <a:p>
              <a:pPr defTabSz="548503">
                <a:lnSpc>
                  <a:spcPct val="120000"/>
                </a:lnSpc>
                <a:buClr>
                  <a:srgbClr val="42A5F5"/>
                </a:buClr>
                <a:buSzPts val="2400"/>
                <a:defRPr/>
              </a:pPr>
              <a:r>
                <a:rPr lang="en-US" sz="1200" b="1" kern="0" dirty="0">
                  <a:latin typeface="Montserrat Light" panose="00000400000000000000" pitchFamily="2" charset="0"/>
                  <a:ea typeface="Arial"/>
                  <a:cs typeface="Arial"/>
                  <a:sym typeface="Arial"/>
                </a:rPr>
                <a:t>TERMO DE ACEITAÇÃO</a:t>
              </a:r>
              <a:endParaRPr sz="1200" kern="0" dirty="0">
                <a:latin typeface="Montserrat Light" panose="00000400000000000000" pitchFamily="2" charset="0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7" name="Google Shape;1597;p27">
            <a:extLst>
              <a:ext uri="{FF2B5EF4-FFF2-40B4-BE49-F238E27FC236}">
                <a16:creationId xmlns:a16="http://schemas.microsoft.com/office/drawing/2014/main" id="{FC1F93EB-07A7-D85F-D7D5-5B2A64859A7B}"/>
              </a:ext>
            </a:extLst>
          </p:cNvPr>
          <p:cNvGrpSpPr/>
          <p:nvPr/>
        </p:nvGrpSpPr>
        <p:grpSpPr>
          <a:xfrm>
            <a:off x="10035457" y="1403785"/>
            <a:ext cx="4387976" cy="506393"/>
            <a:chOff x="8077305" y="2655933"/>
            <a:chExt cx="7419557" cy="422103"/>
          </a:xfrm>
        </p:grpSpPr>
        <p:sp>
          <p:nvSpPr>
            <p:cNvPr id="1598" name="Google Shape;1598;p27">
              <a:extLst>
                <a:ext uri="{FF2B5EF4-FFF2-40B4-BE49-F238E27FC236}">
                  <a16:creationId xmlns:a16="http://schemas.microsoft.com/office/drawing/2014/main" id="{A579FF8D-5E45-0355-004E-D77F7991CC63}"/>
                </a:ext>
              </a:extLst>
            </p:cNvPr>
            <p:cNvSpPr txBox="1"/>
            <p:nvPr/>
          </p:nvSpPr>
          <p:spPr>
            <a:xfrm>
              <a:off x="8077305" y="2800998"/>
              <a:ext cx="7419557" cy="277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7413" rIns="0" bIns="27413" anchor="t" anchorCtr="0">
              <a:spAutoFit/>
            </a:bodyPr>
            <a:lstStyle/>
            <a:p>
              <a:pPr defTabSz="548503">
                <a:lnSpc>
                  <a:spcPct val="150000"/>
                </a:lnSpc>
                <a:buClr>
                  <a:srgbClr val="656D78"/>
                </a:buClr>
                <a:buSzPts val="2400"/>
                <a:defRPr/>
              </a:pPr>
              <a:r>
                <a:rPr lang="en-US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A </a:t>
              </a:r>
              <a:r>
                <a:rPr lang="en-US" sz="1200" dirty="0" err="1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combinar</a:t>
              </a:r>
              <a:endParaRPr sz="1200" dirty="0">
                <a:latin typeface="Montserrat Light" panose="00000400000000000000" pitchFamily="2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99" name="Google Shape;1599;p27">
              <a:extLst>
                <a:ext uri="{FF2B5EF4-FFF2-40B4-BE49-F238E27FC236}">
                  <a16:creationId xmlns:a16="http://schemas.microsoft.com/office/drawing/2014/main" id="{B0F8AA8F-64DF-FE9B-4BD8-AEF63D917803}"/>
                </a:ext>
              </a:extLst>
            </p:cNvPr>
            <p:cNvSpPr txBox="1"/>
            <p:nvPr/>
          </p:nvSpPr>
          <p:spPr>
            <a:xfrm>
              <a:off x="8077305" y="2655933"/>
              <a:ext cx="6950399" cy="2308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7413" rIns="0" bIns="27413" anchor="t" anchorCtr="0">
              <a:spAutoFit/>
            </a:bodyPr>
            <a:lstStyle/>
            <a:p>
              <a:pPr defTabSz="548503">
                <a:lnSpc>
                  <a:spcPct val="120000"/>
                </a:lnSpc>
                <a:buClr>
                  <a:srgbClr val="42A5F5"/>
                </a:buClr>
                <a:buSzPts val="2400"/>
                <a:defRPr/>
              </a:pPr>
              <a:r>
                <a:rPr lang="en-US" sz="1200" b="1" kern="0" dirty="0">
                  <a:latin typeface="Montserrat Light" panose="00000400000000000000" pitchFamily="2" charset="0"/>
                  <a:ea typeface="Arial"/>
                  <a:cs typeface="Arial"/>
                  <a:sym typeface="Arial"/>
                </a:rPr>
                <a:t>FORMA DE PAGAMENTO</a:t>
              </a:r>
              <a:endParaRPr sz="1200" kern="0" dirty="0">
                <a:latin typeface="Montserrat Light" panose="00000400000000000000" pitchFamily="2" charset="0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600" name="Google Shape;1600;p27">
            <a:extLst>
              <a:ext uri="{FF2B5EF4-FFF2-40B4-BE49-F238E27FC236}">
                <a16:creationId xmlns:a16="http://schemas.microsoft.com/office/drawing/2014/main" id="{F7E916C8-C530-B221-C240-640BAC2FDFD4}"/>
              </a:ext>
            </a:extLst>
          </p:cNvPr>
          <p:cNvCxnSpPr/>
          <p:nvPr/>
        </p:nvCxnSpPr>
        <p:spPr>
          <a:xfrm>
            <a:off x="2084876" y="7454167"/>
            <a:ext cx="3857582" cy="2447"/>
          </a:xfrm>
          <a:prstGeom prst="straightConnector1">
            <a:avLst/>
          </a:prstGeom>
          <a:noFill/>
          <a:ln w="127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01" name="Google Shape;1601;p27">
            <a:extLst>
              <a:ext uri="{FF2B5EF4-FFF2-40B4-BE49-F238E27FC236}">
                <a16:creationId xmlns:a16="http://schemas.microsoft.com/office/drawing/2014/main" id="{C400A188-F8D6-E0BE-CCAC-C3BACAD46CD2}"/>
              </a:ext>
            </a:extLst>
          </p:cNvPr>
          <p:cNvCxnSpPr/>
          <p:nvPr/>
        </p:nvCxnSpPr>
        <p:spPr>
          <a:xfrm>
            <a:off x="8529191" y="7454166"/>
            <a:ext cx="4308526" cy="0"/>
          </a:xfrm>
          <a:prstGeom prst="straightConnector1">
            <a:avLst/>
          </a:prstGeom>
          <a:noFill/>
          <a:ln w="12700" cap="flat" cmpd="sng">
            <a:solidFill>
              <a:srgbClr val="81818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02" name="Google Shape;1602;p27">
            <a:extLst>
              <a:ext uri="{FF2B5EF4-FFF2-40B4-BE49-F238E27FC236}">
                <a16:creationId xmlns:a16="http://schemas.microsoft.com/office/drawing/2014/main" id="{1D8BB6DF-76E2-E0E6-5B71-48E292DBCD14}"/>
              </a:ext>
            </a:extLst>
          </p:cNvPr>
          <p:cNvSpPr txBox="1"/>
          <p:nvPr/>
        </p:nvSpPr>
        <p:spPr>
          <a:xfrm flipH="1">
            <a:off x="8199352" y="7594916"/>
            <a:ext cx="4968200" cy="73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548503">
              <a:lnSpc>
                <a:spcPct val="125000"/>
              </a:lnSpc>
              <a:buClr>
                <a:srgbClr val="656D78"/>
              </a:buClr>
              <a:buSzPts val="2400"/>
              <a:defRPr/>
            </a:pPr>
            <a:r>
              <a:rPr lang="en-US" sz="1200" dirty="0" err="1">
                <a:solidFill>
                  <a:srgbClr val="000000"/>
                </a:solidFill>
                <a:latin typeface="Montserrat Light" panose="00000400000000000000" pitchFamily="2" charset="0"/>
                <a:cs typeface="Arial" panose="020B0604020202020204" pitchFamily="34" charset="0"/>
                <a:sym typeface="Arial"/>
              </a:rPr>
              <a:t>SimTax</a:t>
            </a:r>
            <a:r>
              <a:rPr lang="en-US" sz="1200" dirty="0">
                <a:solidFill>
                  <a:srgbClr val="000000"/>
                </a:solidFill>
                <a:latin typeface="Montserrat Light" panose="000004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ontserrat Light" panose="00000400000000000000" pitchFamily="2" charset="0"/>
                <a:cs typeface="Arial" panose="020B0604020202020204" pitchFamily="34" charset="0"/>
                <a:sym typeface="Arial"/>
              </a:rPr>
              <a:t>Treinamento</a:t>
            </a:r>
            <a:r>
              <a:rPr lang="en-US" sz="1200" dirty="0">
                <a:solidFill>
                  <a:srgbClr val="000000"/>
                </a:solidFill>
                <a:latin typeface="Montserrat Light" panose="00000400000000000000" pitchFamily="2" charset="0"/>
                <a:cs typeface="Arial" panose="020B0604020202020204" pitchFamily="34" charset="0"/>
                <a:sym typeface="Arial"/>
              </a:rPr>
              <a:t> e </a:t>
            </a:r>
            <a:r>
              <a:rPr lang="en-US" sz="1200" dirty="0" err="1">
                <a:solidFill>
                  <a:srgbClr val="000000"/>
                </a:solidFill>
                <a:latin typeface="Montserrat Light" panose="00000400000000000000" pitchFamily="2" charset="0"/>
                <a:cs typeface="Arial" panose="020B0604020202020204" pitchFamily="34" charset="0"/>
                <a:sym typeface="Arial"/>
              </a:rPr>
              <a:t>Tecnologia</a:t>
            </a:r>
            <a:r>
              <a:rPr lang="en-US" sz="1200" dirty="0">
                <a:solidFill>
                  <a:srgbClr val="000000"/>
                </a:solidFill>
                <a:latin typeface="Montserrat Light" panose="00000400000000000000" pitchFamily="2" charset="0"/>
                <a:cs typeface="Arial" panose="020B0604020202020204" pitchFamily="34" charset="0"/>
                <a:sym typeface="Arial"/>
              </a:rPr>
              <a:t> da </a:t>
            </a:r>
            <a:r>
              <a:rPr lang="en-US" sz="1200" dirty="0" err="1">
                <a:solidFill>
                  <a:srgbClr val="000000"/>
                </a:solidFill>
                <a:latin typeface="Montserrat Light" panose="00000400000000000000" pitchFamily="2" charset="0"/>
                <a:cs typeface="Arial" panose="020B0604020202020204" pitchFamily="34" charset="0"/>
                <a:sym typeface="Arial"/>
              </a:rPr>
              <a:t>informação</a:t>
            </a:r>
            <a:r>
              <a:rPr lang="en-US" sz="1200" dirty="0">
                <a:solidFill>
                  <a:srgbClr val="000000"/>
                </a:solidFill>
                <a:latin typeface="Montserrat Light" panose="000004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ontserrat Light" panose="00000400000000000000" pitchFamily="2" charset="0"/>
                <a:cs typeface="Arial" panose="020B0604020202020204" pitchFamily="34" charset="0"/>
                <a:sym typeface="Arial"/>
              </a:rPr>
              <a:t>Ltda</a:t>
            </a:r>
            <a:endParaRPr sz="1200" dirty="0">
              <a:solidFill>
                <a:srgbClr val="000000"/>
              </a:solidFill>
              <a:latin typeface="Montserrat Light" panose="00000400000000000000" pitchFamily="2" charset="0"/>
              <a:cs typeface="Arial" panose="020B0604020202020204" pitchFamily="34" charset="0"/>
              <a:sym typeface="Arial"/>
            </a:endParaRPr>
          </a:p>
          <a:p>
            <a:pPr algn="ctr" defTabSz="548503">
              <a:lnSpc>
                <a:spcPct val="125000"/>
              </a:lnSpc>
              <a:spcBef>
                <a:spcPts val="288"/>
              </a:spcBef>
              <a:buClr>
                <a:srgbClr val="656D78"/>
              </a:buClr>
              <a:buSzPts val="2400"/>
              <a:defRPr/>
            </a:pPr>
            <a:r>
              <a:rPr lang="en-US" sz="1200" dirty="0">
                <a:solidFill>
                  <a:srgbClr val="000000"/>
                </a:solidFill>
                <a:latin typeface="Montserrat Light" panose="00000400000000000000" pitchFamily="2" charset="0"/>
                <a:cs typeface="Arial" panose="020B0604020202020204" pitchFamily="34" charset="0"/>
                <a:sym typeface="Arial"/>
              </a:rPr>
              <a:t>CNPJ: 20.816.659/001-28</a:t>
            </a:r>
            <a:endParaRPr sz="1200" dirty="0">
              <a:solidFill>
                <a:srgbClr val="000000"/>
              </a:solidFill>
              <a:latin typeface="Montserrat Light" panose="00000400000000000000" pitchFamily="2" charset="0"/>
              <a:cs typeface="Arial" panose="020B0604020202020204" pitchFamily="34" charset="0"/>
              <a:sym typeface="Arial"/>
            </a:endParaRPr>
          </a:p>
          <a:p>
            <a:pPr algn="ctr" defTabSz="548503">
              <a:lnSpc>
                <a:spcPct val="125000"/>
              </a:lnSpc>
              <a:buClr>
                <a:srgbClr val="A5A5A5"/>
              </a:buClr>
              <a:buSzPts val="2400"/>
              <a:defRPr/>
            </a:pPr>
            <a:endParaRPr sz="1200" kern="0" dirty="0">
              <a:solidFill>
                <a:srgbClr val="656D78"/>
              </a:solidFill>
              <a:latin typeface="Montserrat Light" panose="00000400000000000000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603" name="Google Shape;1603;p27">
            <a:extLst>
              <a:ext uri="{FF2B5EF4-FFF2-40B4-BE49-F238E27FC236}">
                <a16:creationId xmlns:a16="http://schemas.microsoft.com/office/drawing/2014/main" id="{AA8748D4-6528-BB10-C3B0-88937CC2330C}"/>
              </a:ext>
            </a:extLst>
          </p:cNvPr>
          <p:cNvSpPr txBox="1"/>
          <p:nvPr/>
        </p:nvSpPr>
        <p:spPr>
          <a:xfrm>
            <a:off x="5711852" y="6716941"/>
            <a:ext cx="3487841" cy="56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41" tIns="27413" rIns="54841" bIns="27413" anchor="t" anchorCtr="0">
            <a:noAutofit/>
          </a:bodyPr>
          <a:lstStyle/>
          <a:p>
            <a:pPr defTabSz="548503">
              <a:lnSpc>
                <a:spcPct val="125000"/>
              </a:lnSpc>
              <a:buClr>
                <a:srgbClr val="42A5F5"/>
              </a:buClr>
              <a:buSzPts val="2400"/>
              <a:defRPr/>
            </a:pPr>
            <a:r>
              <a:rPr lang="en-US" sz="1320" kern="0" dirty="0">
                <a:latin typeface="Montserrat Light" panose="00000400000000000000" pitchFamily="2" charset="0"/>
                <a:ea typeface="Arial"/>
                <a:cs typeface="Arial"/>
                <a:sym typeface="Arial"/>
              </a:rPr>
              <a:t>São Paulo, 27 de </a:t>
            </a:r>
            <a:r>
              <a:rPr lang="en-US" sz="1320" kern="0" dirty="0" err="1">
                <a:latin typeface="Montserrat Light" panose="00000400000000000000" pitchFamily="2" charset="0"/>
                <a:ea typeface="Arial"/>
                <a:cs typeface="Arial"/>
                <a:sym typeface="Arial"/>
              </a:rPr>
              <a:t>maio</a:t>
            </a:r>
            <a:r>
              <a:rPr lang="en-US" sz="1320" kern="0" dirty="0">
                <a:latin typeface="Montserrat Light" panose="00000400000000000000" pitchFamily="2" charset="0"/>
                <a:ea typeface="Arial"/>
                <a:cs typeface="Arial"/>
                <a:sym typeface="Arial"/>
              </a:rPr>
              <a:t> de 2025</a:t>
            </a:r>
            <a:endParaRPr sz="1320" kern="0" dirty="0">
              <a:latin typeface="Montserrat Light" panose="00000400000000000000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604" name="Google Shape;1604;p27">
            <a:extLst>
              <a:ext uri="{FF2B5EF4-FFF2-40B4-BE49-F238E27FC236}">
                <a16:creationId xmlns:a16="http://schemas.microsoft.com/office/drawing/2014/main" id="{CA8809C7-8B61-2ED4-D1A4-1F559056A8F3}"/>
              </a:ext>
            </a:extLst>
          </p:cNvPr>
          <p:cNvSpPr txBox="1"/>
          <p:nvPr/>
        </p:nvSpPr>
        <p:spPr>
          <a:xfrm flipH="1">
            <a:off x="1529566" y="7572531"/>
            <a:ext cx="4968200" cy="553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548503">
              <a:lnSpc>
                <a:spcPct val="125000"/>
              </a:lnSpc>
              <a:buClr>
                <a:srgbClr val="42A5F5"/>
              </a:buClr>
              <a:buSzPts val="2400"/>
              <a:defRPr/>
            </a:pPr>
            <a:r>
              <a:rPr lang="pt-BR" sz="1439" kern="0" dirty="0">
                <a:latin typeface="Montserrat Light" panose="00000400000000000000" pitchFamily="2" charset="0"/>
                <a:ea typeface="Arial"/>
                <a:cs typeface="Arial"/>
                <a:sym typeface="Arial"/>
              </a:rPr>
              <a:t>*****</a:t>
            </a:r>
            <a:endParaRPr sz="1439" kern="0" dirty="0">
              <a:latin typeface="Montserrat Light" panose="00000400000000000000" pitchFamily="2" charset="0"/>
              <a:ea typeface="Arial"/>
              <a:cs typeface="Arial"/>
              <a:sym typeface="Arial"/>
            </a:endParaRPr>
          </a:p>
          <a:p>
            <a:pPr algn="ctr" defTabSz="548503">
              <a:lnSpc>
                <a:spcPct val="125000"/>
              </a:lnSpc>
              <a:buClr>
                <a:srgbClr val="A5A5A5"/>
              </a:buClr>
              <a:buSzPts val="2400"/>
              <a:defRPr/>
            </a:pPr>
            <a:endParaRPr sz="1439" kern="0" dirty="0">
              <a:latin typeface="Montserrat Light" panose="00000400000000000000" pitchFamily="2" charset="0"/>
              <a:ea typeface="Arial"/>
              <a:cs typeface="Arial"/>
              <a:sym typeface="Arial"/>
            </a:endParaRPr>
          </a:p>
        </p:txBody>
      </p:sp>
      <p:grpSp>
        <p:nvGrpSpPr>
          <p:cNvPr id="1605" name="Google Shape;1605;p27">
            <a:extLst>
              <a:ext uri="{FF2B5EF4-FFF2-40B4-BE49-F238E27FC236}">
                <a16:creationId xmlns:a16="http://schemas.microsoft.com/office/drawing/2014/main" id="{DACA4B29-1830-71B1-F4BF-52AC8E293796}"/>
              </a:ext>
            </a:extLst>
          </p:cNvPr>
          <p:cNvGrpSpPr/>
          <p:nvPr/>
        </p:nvGrpSpPr>
        <p:grpSpPr>
          <a:xfrm>
            <a:off x="10035457" y="2433024"/>
            <a:ext cx="4387976" cy="848186"/>
            <a:chOff x="8077305" y="2655933"/>
            <a:chExt cx="7419557" cy="707004"/>
          </a:xfrm>
        </p:grpSpPr>
        <p:sp>
          <p:nvSpPr>
            <p:cNvPr id="1606" name="Google Shape;1606;p27">
              <a:extLst>
                <a:ext uri="{FF2B5EF4-FFF2-40B4-BE49-F238E27FC236}">
                  <a16:creationId xmlns:a16="http://schemas.microsoft.com/office/drawing/2014/main" id="{55EFD21E-75DF-E128-9F68-8680711E6233}"/>
                </a:ext>
              </a:extLst>
            </p:cNvPr>
            <p:cNvSpPr txBox="1"/>
            <p:nvPr/>
          </p:nvSpPr>
          <p:spPr>
            <a:xfrm>
              <a:off x="8077305" y="2855007"/>
              <a:ext cx="7419557" cy="5079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7413" rIns="0" bIns="27413" anchor="t" anchorCtr="0">
              <a:spAutoFit/>
            </a:bodyPr>
            <a:lstStyle/>
            <a:p>
              <a:pPr defTabSz="548503">
                <a:lnSpc>
                  <a:spcPct val="150000"/>
                </a:lnSpc>
                <a:buClr>
                  <a:srgbClr val="656D78"/>
                </a:buClr>
                <a:buSzPts val="2400"/>
                <a:defRPr/>
              </a:pPr>
              <a:r>
                <a:rPr lang="pt-BR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Proposta válida enquanto houver vagas disponíveis no primeiro lote.</a:t>
              </a:r>
              <a:endParaRPr sz="1200" kern="0" dirty="0">
                <a:latin typeface="Montserrat Light" panose="00000400000000000000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27">
              <a:extLst>
                <a:ext uri="{FF2B5EF4-FFF2-40B4-BE49-F238E27FC236}">
                  <a16:creationId xmlns:a16="http://schemas.microsoft.com/office/drawing/2014/main" id="{77962BDE-9B6E-A373-F000-0F05D91C46C1}"/>
                </a:ext>
              </a:extLst>
            </p:cNvPr>
            <p:cNvSpPr txBox="1"/>
            <p:nvPr/>
          </p:nvSpPr>
          <p:spPr>
            <a:xfrm>
              <a:off x="8077305" y="2655933"/>
              <a:ext cx="6950399" cy="2308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7413" rIns="0" bIns="27413" anchor="t" anchorCtr="0">
              <a:spAutoFit/>
            </a:bodyPr>
            <a:lstStyle/>
            <a:p>
              <a:pPr defTabSz="548503">
                <a:lnSpc>
                  <a:spcPct val="120000"/>
                </a:lnSpc>
                <a:buClr>
                  <a:srgbClr val="42A5F5"/>
                </a:buClr>
                <a:buSzPts val="2400"/>
                <a:defRPr/>
              </a:pPr>
              <a:r>
                <a:rPr lang="en-US" sz="1200" b="1" kern="0" dirty="0">
                  <a:latin typeface="Montserrat Light" panose="00000400000000000000" pitchFamily="2" charset="0"/>
                  <a:ea typeface="Arial"/>
                  <a:cs typeface="Arial"/>
                  <a:sym typeface="Arial"/>
                </a:rPr>
                <a:t>VALIDADE PROPOSTA</a:t>
              </a:r>
              <a:endParaRPr sz="1200" kern="0" dirty="0">
                <a:latin typeface="Montserrat Light" panose="00000400000000000000" pitchFamily="2" charset="0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8" name="Google Shape;1608;p27">
            <a:extLst>
              <a:ext uri="{FF2B5EF4-FFF2-40B4-BE49-F238E27FC236}">
                <a16:creationId xmlns:a16="http://schemas.microsoft.com/office/drawing/2014/main" id="{675C4180-A892-A66A-64E3-0113BC1826B7}"/>
              </a:ext>
            </a:extLst>
          </p:cNvPr>
          <p:cNvGrpSpPr/>
          <p:nvPr/>
        </p:nvGrpSpPr>
        <p:grpSpPr>
          <a:xfrm>
            <a:off x="6291257" y="1445290"/>
            <a:ext cx="4387976" cy="2316071"/>
            <a:chOff x="8077305" y="2655933"/>
            <a:chExt cx="7419557" cy="1930561"/>
          </a:xfrm>
        </p:grpSpPr>
        <p:sp>
          <p:nvSpPr>
            <p:cNvPr id="1609" name="Google Shape;1609;p27">
              <a:extLst>
                <a:ext uri="{FF2B5EF4-FFF2-40B4-BE49-F238E27FC236}">
                  <a16:creationId xmlns:a16="http://schemas.microsoft.com/office/drawing/2014/main" id="{C9662F10-792C-D82C-D0B4-001CCA2C7FF3}"/>
                </a:ext>
              </a:extLst>
            </p:cNvPr>
            <p:cNvSpPr txBox="1"/>
            <p:nvPr/>
          </p:nvSpPr>
          <p:spPr>
            <a:xfrm>
              <a:off x="8077305" y="2770172"/>
              <a:ext cx="7419557" cy="1816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7413" rIns="0" bIns="27413" anchor="t" anchorCtr="0">
              <a:spAutoFit/>
            </a:bodyPr>
            <a:lstStyle/>
            <a:p>
              <a:pPr defTabSz="548503">
                <a:lnSpc>
                  <a:spcPct val="200000"/>
                </a:lnSpc>
                <a:buClr>
                  <a:srgbClr val="656D78"/>
                </a:buClr>
                <a:buSzPts val="2400"/>
                <a:defRPr/>
              </a:pPr>
              <a:r>
                <a:rPr lang="pt-BR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Banco: Itaú – 341</a:t>
              </a:r>
            </a:p>
            <a:p>
              <a:pPr defTabSz="548503">
                <a:lnSpc>
                  <a:spcPct val="200000"/>
                </a:lnSpc>
                <a:buClr>
                  <a:srgbClr val="656D78"/>
                </a:buClr>
                <a:buSzPts val="2400"/>
                <a:defRPr/>
              </a:pPr>
              <a:r>
                <a:rPr lang="pt-BR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Agência: 3130</a:t>
              </a:r>
            </a:p>
            <a:p>
              <a:pPr defTabSz="548503">
                <a:lnSpc>
                  <a:spcPct val="200000"/>
                </a:lnSpc>
                <a:buClr>
                  <a:srgbClr val="656D78"/>
                </a:buClr>
                <a:buSzPts val="2400"/>
                <a:defRPr/>
              </a:pPr>
              <a:r>
                <a:rPr lang="pt-BR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Conta corrente: 40001-7</a:t>
              </a:r>
            </a:p>
            <a:p>
              <a:pPr defTabSz="548503">
                <a:lnSpc>
                  <a:spcPct val="200000"/>
                </a:lnSpc>
                <a:buClr>
                  <a:srgbClr val="656D78"/>
                </a:buClr>
                <a:buSzPts val="2400"/>
                <a:defRPr/>
              </a:pPr>
              <a:r>
                <a:rPr lang="en-US" sz="1200" dirty="0" err="1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Empresa</a:t>
              </a:r>
              <a:r>
                <a:rPr lang="en-US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: </a:t>
              </a:r>
              <a:r>
                <a:rPr lang="en-US" sz="1200" dirty="0" err="1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Simtax</a:t>
              </a:r>
              <a:r>
                <a:rPr lang="en-US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200" dirty="0" err="1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Treinamento</a:t>
              </a:r>
              <a:br>
                <a:rPr lang="en-US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</a:br>
              <a:r>
                <a:rPr lang="en-US" sz="1200" dirty="0">
                  <a:latin typeface="Montserrat Light" panose="00000400000000000000" pitchFamily="2" charset="0"/>
                  <a:cs typeface="Arial" panose="020B0604020202020204" pitchFamily="34" charset="0"/>
                  <a:sym typeface="Arial"/>
                </a:rPr>
                <a:t>CNPJ: 20.816.659/0001-28</a:t>
              </a:r>
              <a:endParaRPr sz="1200" dirty="0">
                <a:latin typeface="Montserrat Light" panose="00000400000000000000" pitchFamily="2" charset="0"/>
                <a:cs typeface="Arial" panose="020B0604020202020204" pitchFamily="34" charset="0"/>
                <a:sym typeface="Arial"/>
              </a:endParaRPr>
            </a:p>
            <a:p>
              <a:pPr defTabSz="548503">
                <a:lnSpc>
                  <a:spcPct val="150000"/>
                </a:lnSpc>
                <a:buClr>
                  <a:srgbClr val="454546"/>
                </a:buClr>
                <a:buSzPts val="2400"/>
                <a:defRPr/>
              </a:pPr>
              <a:endParaRPr sz="1200" kern="0" dirty="0">
                <a:latin typeface="Montserrat Light" panose="00000400000000000000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27">
              <a:extLst>
                <a:ext uri="{FF2B5EF4-FFF2-40B4-BE49-F238E27FC236}">
                  <a16:creationId xmlns:a16="http://schemas.microsoft.com/office/drawing/2014/main" id="{468A7A84-BB6A-D2BA-E055-E8162612DE5E}"/>
                </a:ext>
              </a:extLst>
            </p:cNvPr>
            <p:cNvSpPr txBox="1"/>
            <p:nvPr/>
          </p:nvSpPr>
          <p:spPr>
            <a:xfrm>
              <a:off x="8077305" y="2655933"/>
              <a:ext cx="6950399" cy="2308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7413" rIns="0" bIns="27413" anchor="t" anchorCtr="0">
              <a:spAutoFit/>
            </a:bodyPr>
            <a:lstStyle/>
            <a:p>
              <a:pPr defTabSz="548503">
                <a:lnSpc>
                  <a:spcPct val="120000"/>
                </a:lnSpc>
                <a:buClr>
                  <a:srgbClr val="42A5F5"/>
                </a:buClr>
                <a:buSzPts val="2400"/>
                <a:defRPr/>
              </a:pPr>
              <a:r>
                <a:rPr lang="en-US" sz="1200" b="1" kern="0" dirty="0">
                  <a:latin typeface="Montserrat Light" panose="00000400000000000000" pitchFamily="2" charset="0"/>
                  <a:ea typeface="Arial"/>
                  <a:cs typeface="Arial"/>
                  <a:sym typeface="Arial"/>
                </a:rPr>
                <a:t>DADOS BANCÁRIOS</a:t>
              </a:r>
              <a:endParaRPr sz="1200" kern="0" dirty="0">
                <a:latin typeface="Montserrat Light" panose="00000400000000000000" pitchFamily="2" charset="0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231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84E686D-7B9D-B876-A219-6267D8795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D46A3F9-4CD3-9728-8BC0-549A67E811DB}"/>
              </a:ext>
            </a:extLst>
          </p:cNvPr>
          <p:cNvGrpSpPr/>
          <p:nvPr/>
        </p:nvGrpSpPr>
        <p:grpSpPr>
          <a:xfrm>
            <a:off x="10051978" y="1079612"/>
            <a:ext cx="3058332" cy="3126628"/>
            <a:chOff x="10082458" y="947119"/>
            <a:chExt cx="3058332" cy="3126628"/>
          </a:xfrm>
        </p:grpSpPr>
        <p:sp>
          <p:nvSpPr>
            <p:cNvPr id="10" name="Google Shape;514;p2">
              <a:extLst>
                <a:ext uri="{FF2B5EF4-FFF2-40B4-BE49-F238E27FC236}">
                  <a16:creationId xmlns:a16="http://schemas.microsoft.com/office/drawing/2014/main" id="{A1A3DB65-FF7D-9A1E-BB42-CAAD6D48BA4D}"/>
                </a:ext>
              </a:extLst>
            </p:cNvPr>
            <p:cNvSpPr/>
            <p:nvPr/>
          </p:nvSpPr>
          <p:spPr>
            <a:xfrm>
              <a:off x="10082458" y="947119"/>
              <a:ext cx="3058332" cy="31266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0800" cap="flat" cmpd="sng">
              <a:solidFill>
                <a:srgbClr val="4DA8A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F1E113ED-E931-F265-6805-3CA1BDBA0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37" t="2864" r="2504" b="2677"/>
            <a:stretch/>
          </p:blipFill>
          <p:spPr>
            <a:xfrm>
              <a:off x="10308491" y="1212164"/>
              <a:ext cx="2596536" cy="2596537"/>
            </a:xfrm>
            <a:prstGeom prst="rect">
              <a:avLst/>
            </a:prstGeom>
            <a:ln w="6985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5418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608D8FD-FBB3-F7F5-A102-E0BE84DE1BFA}"/>
              </a:ext>
            </a:extLst>
          </p:cNvPr>
          <p:cNvSpPr/>
          <p:nvPr/>
        </p:nvSpPr>
        <p:spPr>
          <a:xfrm>
            <a:off x="7357150" y="1210026"/>
            <a:ext cx="56867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pt-BR" sz="4450" b="1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Apoie o Movimento</a:t>
            </a:r>
            <a:endParaRPr lang="en-US" sz="4450" b="1" dirty="0">
              <a:latin typeface="Montserrat" panose="00000500000000000000" pitchFamily="2" charset="0"/>
            </a:endParaRPr>
          </a:p>
        </p:txBody>
      </p:sp>
      <p:sp>
        <p:nvSpPr>
          <p:cNvPr id="3" name="Google Shape;2003;p47">
            <a:extLst>
              <a:ext uri="{FF2B5EF4-FFF2-40B4-BE49-F238E27FC236}">
                <a16:creationId xmlns:a16="http://schemas.microsoft.com/office/drawing/2014/main" id="{FEB2FC4E-54BE-FAFA-E10D-E3E65E585C8E}"/>
              </a:ext>
            </a:extLst>
          </p:cNvPr>
          <p:cNvSpPr txBox="1"/>
          <p:nvPr/>
        </p:nvSpPr>
        <p:spPr>
          <a:xfrm>
            <a:off x="7315200" y="1992917"/>
            <a:ext cx="6110297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Montserrat Light"/>
              <a:buNone/>
            </a:pPr>
            <a:r>
              <a:rPr lang="pt-BR" sz="1700" b="0" i="0" u="none" strike="noStrike" cap="none" dirty="0">
                <a:latin typeface="Montserrat Light"/>
                <a:ea typeface="Montserrat Light"/>
                <a:cs typeface="Montserrat Light"/>
                <a:sym typeface="Montserrat Light"/>
              </a:rPr>
              <a:t>Convidamos sua empresa a apoiar o projeto mais completo e didático do Brasil sobre a Reforma Tributária voltado exclusivamente ao mercado farmacêutico. 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Montserrat Light"/>
              <a:buNone/>
            </a:pPr>
            <a:endParaRPr lang="pt-BR" sz="1700" b="0" i="0" u="none" strike="noStrike" cap="none" dirty="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Montserrat Light"/>
              <a:buNone/>
            </a:pPr>
            <a:r>
              <a:rPr lang="pt-BR" sz="1700" b="0" i="0" u="none" strike="noStrike" cap="none" dirty="0">
                <a:latin typeface="Montserrat Light"/>
                <a:ea typeface="Montserrat Light"/>
                <a:cs typeface="Montserrat Light"/>
                <a:sym typeface="Montserrat Light"/>
              </a:rPr>
              <a:t>Um conteúdo gratuito, técnico e de referência para toda a cadeia: indústria, distribuidor, redes e farmácias.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Montserrat Light"/>
              <a:buNone/>
            </a:pPr>
            <a:endParaRPr lang="pt-BR" sz="1700" dirty="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Montserrat Light"/>
              <a:buNone/>
            </a:pPr>
            <a:r>
              <a:rPr lang="pt-BR" sz="1700" b="0" i="0" u="none" strike="noStrike" cap="none" dirty="0">
                <a:latin typeface="Montserrat Light"/>
                <a:ea typeface="Montserrat Light"/>
                <a:cs typeface="Montserrat Light"/>
                <a:sym typeface="Montserrat Light"/>
              </a:rPr>
              <a:t>Sua marca estará associada a uma iniciativa educativa, inovadora e com alto potencial de visibilidade e autoridade.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Montserrat Light"/>
              <a:buNone/>
            </a:pPr>
            <a:endParaRPr lang="pt-BR" sz="1700" b="0" i="0" u="none" strike="noStrike" cap="none"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1159BC0-9AA6-BF6C-1E7A-875A88318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8368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44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Google Shape;2022;p48"/>
          <p:cNvSpPr/>
          <p:nvPr/>
        </p:nvSpPr>
        <p:spPr>
          <a:xfrm>
            <a:off x="0" y="11929"/>
            <a:ext cx="14626591" cy="822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60"/>
              <a:buFont typeface="Lato Light"/>
              <a:buNone/>
            </a:pPr>
            <a:endParaRPr sz="216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023" name="Google Shape;2023;p48"/>
          <p:cNvCxnSpPr/>
          <p:nvPr/>
        </p:nvCxnSpPr>
        <p:spPr>
          <a:xfrm>
            <a:off x="4877436" y="808868"/>
            <a:ext cx="0" cy="6635725"/>
          </a:xfrm>
          <a:prstGeom prst="straightConnector1">
            <a:avLst/>
          </a:prstGeom>
          <a:noFill/>
          <a:ln w="9525" cap="flat" cmpd="sng">
            <a:solidFill>
              <a:srgbClr val="CBCBC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24" name="Google Shape;2024;p48"/>
          <p:cNvCxnSpPr/>
          <p:nvPr/>
        </p:nvCxnSpPr>
        <p:spPr>
          <a:xfrm>
            <a:off x="9762298" y="808868"/>
            <a:ext cx="0" cy="6635725"/>
          </a:xfrm>
          <a:prstGeom prst="straightConnector1">
            <a:avLst/>
          </a:prstGeom>
          <a:noFill/>
          <a:ln w="9525" cap="flat" cmpd="sng">
            <a:solidFill>
              <a:srgbClr val="CBCBC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25" name="Google Shape;2025;p48"/>
          <p:cNvCxnSpPr/>
          <p:nvPr/>
        </p:nvCxnSpPr>
        <p:spPr>
          <a:xfrm>
            <a:off x="291388" y="4114800"/>
            <a:ext cx="14040000" cy="0"/>
          </a:xfrm>
          <a:prstGeom prst="straightConnector1">
            <a:avLst/>
          </a:prstGeom>
          <a:noFill/>
          <a:ln w="9525" cap="flat" cmpd="sng">
            <a:solidFill>
              <a:srgbClr val="CBCBCB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026" name="Google Shape;2026;p48"/>
          <p:cNvGrpSpPr/>
          <p:nvPr/>
        </p:nvGrpSpPr>
        <p:grpSpPr>
          <a:xfrm>
            <a:off x="2071118" y="1867683"/>
            <a:ext cx="784628" cy="470035"/>
            <a:chOff x="1775548" y="1990598"/>
            <a:chExt cx="621122" cy="372086"/>
          </a:xfrm>
        </p:grpSpPr>
        <p:sp>
          <p:nvSpPr>
            <p:cNvPr id="2027" name="Google Shape;2027;p48"/>
            <p:cNvSpPr/>
            <p:nvPr/>
          </p:nvSpPr>
          <p:spPr>
            <a:xfrm>
              <a:off x="1775548" y="1990598"/>
              <a:ext cx="621122" cy="372086"/>
            </a:xfrm>
            <a:custGeom>
              <a:avLst/>
              <a:gdLst/>
              <a:ahLst/>
              <a:cxnLst/>
              <a:rect l="l" t="t" r="r" b="b"/>
              <a:pathLst>
                <a:path w="934" h="560" extrusionOk="0">
                  <a:moveTo>
                    <a:pt x="933" y="559"/>
                  </a:moveTo>
                  <a:lnTo>
                    <a:pt x="0" y="559"/>
                  </a:lnTo>
                  <a:lnTo>
                    <a:pt x="0" y="0"/>
                  </a:lnTo>
                  <a:lnTo>
                    <a:pt x="933" y="0"/>
                  </a:lnTo>
                  <a:lnTo>
                    <a:pt x="933" y="559"/>
                  </a:lnTo>
                </a:path>
              </a:pathLst>
            </a:custGeom>
            <a:noFill/>
            <a:ln w="34275" cap="flat" cmpd="sng">
              <a:solidFill>
                <a:srgbClr val="43A49C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60"/>
                <a:buFont typeface="Lato Light"/>
                <a:buNone/>
              </a:pPr>
              <a:endParaRPr sz="216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2028" name="Google Shape;2028;p48"/>
            <p:cNvSpPr/>
            <p:nvPr/>
          </p:nvSpPr>
          <p:spPr>
            <a:xfrm>
              <a:off x="1775548" y="1990598"/>
              <a:ext cx="621122" cy="199228"/>
            </a:xfrm>
            <a:custGeom>
              <a:avLst/>
              <a:gdLst/>
              <a:ahLst/>
              <a:cxnLst/>
              <a:rect l="l" t="t" r="r" b="b"/>
              <a:pathLst>
                <a:path w="934" h="299" extrusionOk="0">
                  <a:moveTo>
                    <a:pt x="0" y="0"/>
                  </a:moveTo>
                  <a:lnTo>
                    <a:pt x="463" y="298"/>
                  </a:lnTo>
                  <a:lnTo>
                    <a:pt x="933" y="0"/>
                  </a:lnTo>
                </a:path>
              </a:pathLst>
            </a:custGeom>
            <a:noFill/>
            <a:ln w="34275" cap="flat" cmpd="sng">
              <a:solidFill>
                <a:srgbClr val="43A49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60"/>
                <a:buFont typeface="Lato Light"/>
                <a:buNone/>
              </a:pPr>
              <a:endParaRPr sz="216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sp>
        <p:nvSpPr>
          <p:cNvPr id="2029" name="Google Shape;2029;p48"/>
          <p:cNvSpPr txBox="1"/>
          <p:nvPr/>
        </p:nvSpPr>
        <p:spPr>
          <a:xfrm>
            <a:off x="637009" y="3018172"/>
            <a:ext cx="3673352" cy="43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Montserrat Light"/>
              <a:buNone/>
            </a:pPr>
            <a:r>
              <a:rPr lang="en-US" sz="1679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comercial@simtax.com.br</a:t>
            </a:r>
          </a:p>
        </p:txBody>
      </p:sp>
      <p:sp>
        <p:nvSpPr>
          <p:cNvPr id="2030" name="Google Shape;2030;p48"/>
          <p:cNvSpPr txBox="1"/>
          <p:nvPr/>
        </p:nvSpPr>
        <p:spPr>
          <a:xfrm>
            <a:off x="1801699" y="2597085"/>
            <a:ext cx="135133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Montserrat"/>
              <a:buNone/>
            </a:pPr>
            <a:r>
              <a:rPr lang="en-US" sz="192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E-MAIL</a:t>
            </a:r>
            <a:endParaRPr sz="288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1" name="Google Shape;2031;p48"/>
          <p:cNvSpPr txBox="1"/>
          <p:nvPr/>
        </p:nvSpPr>
        <p:spPr>
          <a:xfrm>
            <a:off x="5881025" y="3033289"/>
            <a:ext cx="2877684" cy="43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Montserrat Light"/>
              <a:buNone/>
            </a:pPr>
            <a:r>
              <a:rPr lang="en-US" sz="1679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(11) 97543-4715</a:t>
            </a:r>
            <a:endParaRPr sz="1679" b="0" i="0" u="none" strike="noStrike" cap="none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032" name="Google Shape;2032;p48"/>
          <p:cNvSpPr txBox="1"/>
          <p:nvPr/>
        </p:nvSpPr>
        <p:spPr>
          <a:xfrm>
            <a:off x="6328826" y="2606979"/>
            <a:ext cx="2025555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Montserrat"/>
              <a:buNone/>
            </a:pPr>
            <a:r>
              <a:rPr lang="en-US" sz="192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WHATSAPP</a:t>
            </a:r>
            <a:endParaRPr sz="288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3" name="Google Shape;2033;p48"/>
          <p:cNvSpPr txBox="1"/>
          <p:nvPr/>
        </p:nvSpPr>
        <p:spPr>
          <a:xfrm>
            <a:off x="11234679" y="2604187"/>
            <a:ext cx="212301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Montserrat"/>
              <a:buNone/>
            </a:pPr>
            <a:r>
              <a:rPr lang="en-US" sz="192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INSTAGRAM</a:t>
            </a:r>
            <a:endParaRPr sz="288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034" name="Google Shape;2034;p48"/>
          <p:cNvGrpSpPr/>
          <p:nvPr/>
        </p:nvGrpSpPr>
        <p:grpSpPr>
          <a:xfrm>
            <a:off x="173055" y="6259256"/>
            <a:ext cx="4601263" cy="856587"/>
            <a:chOff x="167575" y="5245608"/>
            <a:chExt cx="3834386" cy="713822"/>
          </a:xfrm>
        </p:grpSpPr>
        <p:sp>
          <p:nvSpPr>
            <p:cNvPr id="2035" name="Google Shape;2035;p48"/>
            <p:cNvSpPr txBox="1"/>
            <p:nvPr/>
          </p:nvSpPr>
          <p:spPr>
            <a:xfrm>
              <a:off x="167575" y="5595762"/>
              <a:ext cx="3834386" cy="363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79"/>
                <a:buFont typeface="Montserrat Light"/>
                <a:buNone/>
              </a:pPr>
              <a:r>
                <a:rPr lang="en-US" sz="1679" b="0" i="0" u="none" strike="noStrike" cap="none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https://www.youtube.com/@SimTax</a:t>
              </a:r>
              <a:endParaRPr sz="1679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2036" name="Google Shape;2036;p48"/>
            <p:cNvSpPr txBox="1"/>
            <p:nvPr/>
          </p:nvSpPr>
          <p:spPr>
            <a:xfrm>
              <a:off x="1353531" y="5245608"/>
              <a:ext cx="1462473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20"/>
                <a:buFont typeface="Montserrat"/>
                <a:buNone/>
              </a:pPr>
              <a:r>
                <a:rPr lang="en-US" sz="192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YOUTUBE</a:t>
              </a:r>
              <a:endParaRPr sz="288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037" name="Google Shape;2037;p48"/>
          <p:cNvSpPr txBox="1"/>
          <p:nvPr/>
        </p:nvSpPr>
        <p:spPr>
          <a:xfrm>
            <a:off x="5897940" y="6679436"/>
            <a:ext cx="2877684" cy="43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Montserrat Light"/>
              <a:buNone/>
            </a:pPr>
            <a:r>
              <a:rPr lang="en-US" sz="1679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https://simtax.com.br/</a:t>
            </a:r>
            <a:endParaRPr sz="1679" b="0" i="0" u="none" strike="noStrike" cap="none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038" name="Google Shape;2038;p48"/>
          <p:cNvSpPr txBox="1"/>
          <p:nvPr/>
        </p:nvSpPr>
        <p:spPr>
          <a:xfrm>
            <a:off x="6871211" y="6259251"/>
            <a:ext cx="899925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Montserrat"/>
              <a:buNone/>
            </a:pPr>
            <a:r>
              <a:rPr lang="en-US" sz="192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SITE</a:t>
            </a:r>
            <a:endParaRPr sz="288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9" name="Google Shape;2039;p48"/>
          <p:cNvSpPr txBox="1"/>
          <p:nvPr/>
        </p:nvSpPr>
        <p:spPr>
          <a:xfrm>
            <a:off x="11380910" y="6259251"/>
            <a:ext cx="1789913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Montserrat"/>
              <a:buNone/>
            </a:pPr>
            <a:r>
              <a:rPr lang="en-US" sz="192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LINKEDIN</a:t>
            </a:r>
            <a:endParaRPr sz="288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0" name="Google Shape;2040;p48"/>
          <p:cNvSpPr txBox="1"/>
          <p:nvPr/>
        </p:nvSpPr>
        <p:spPr>
          <a:xfrm>
            <a:off x="2473685" y="170413"/>
            <a:ext cx="968302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Montserrat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ENTRE EM CONTATO 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SIMTAX!</a:t>
            </a:r>
            <a:endParaRPr sz="20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1" name="Google Shape;2041;p48"/>
          <p:cNvSpPr/>
          <p:nvPr/>
        </p:nvSpPr>
        <p:spPr>
          <a:xfrm>
            <a:off x="6687236" y="1145072"/>
            <a:ext cx="1299095" cy="1277904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rgbClr val="43A4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60"/>
              <a:buFont typeface="Lato Light"/>
              <a:buNone/>
            </a:pPr>
            <a:endParaRPr sz="216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042" name="Google Shape;2042;p48"/>
          <p:cNvSpPr txBox="1"/>
          <p:nvPr/>
        </p:nvSpPr>
        <p:spPr>
          <a:xfrm>
            <a:off x="10789356" y="3017333"/>
            <a:ext cx="2877684" cy="43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Montserrat Light"/>
              <a:buNone/>
            </a:pPr>
            <a:r>
              <a:rPr lang="en-US" sz="1679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simtaxbr</a:t>
            </a:r>
            <a:endParaRPr sz="1679" b="0" i="0" u="none" strike="noStrike" cap="none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043" name="Google Shape;2043;p48"/>
          <p:cNvSpPr/>
          <p:nvPr/>
        </p:nvSpPr>
        <p:spPr>
          <a:xfrm>
            <a:off x="11557027" y="1141835"/>
            <a:ext cx="1299095" cy="1277904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rgbClr val="43A4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60"/>
              <a:buFont typeface="Lato Light"/>
              <a:buNone/>
            </a:pPr>
            <a:endParaRPr sz="216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044" name="Google Shape;204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55773" y="1222249"/>
            <a:ext cx="1101600" cy="11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5" name="Google Shape;2045;p48"/>
          <p:cNvPicPr preferRelativeResize="0"/>
          <p:nvPr/>
        </p:nvPicPr>
        <p:blipFill rotWithShape="1">
          <a:blip r:embed="rId4">
            <a:alphaModFix/>
          </a:blip>
          <a:srcRect l="5943" t="25753" r="1938" b="22591"/>
          <a:stretch/>
        </p:blipFill>
        <p:spPr>
          <a:xfrm>
            <a:off x="6785561" y="1233224"/>
            <a:ext cx="1105056" cy="110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6" name="Google Shape;2046;p48"/>
          <p:cNvSpPr/>
          <p:nvPr/>
        </p:nvSpPr>
        <p:spPr>
          <a:xfrm>
            <a:off x="1813883" y="4714406"/>
            <a:ext cx="1299095" cy="1277904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rgbClr val="43A4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60"/>
              <a:buFont typeface="Lato Light"/>
              <a:buNone/>
            </a:pPr>
            <a:endParaRPr sz="2160" b="0" i="0" u="none" strike="noStrike" cap="none" dirty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047" name="Google Shape;2047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1212" y="4816240"/>
            <a:ext cx="1096898" cy="1096898"/>
          </a:xfrm>
          <a:prstGeom prst="rect">
            <a:avLst/>
          </a:prstGeom>
          <a:noFill/>
          <a:ln>
            <a:noFill/>
          </a:ln>
        </p:spPr>
      </p:pic>
      <p:sp>
        <p:nvSpPr>
          <p:cNvPr id="2048" name="Google Shape;2048;p48"/>
          <p:cNvSpPr/>
          <p:nvPr/>
        </p:nvSpPr>
        <p:spPr>
          <a:xfrm>
            <a:off x="6687236" y="4709116"/>
            <a:ext cx="1299095" cy="1277904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rgbClr val="43A4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60"/>
              <a:buFont typeface="Lato Light"/>
              <a:buNone/>
            </a:pPr>
            <a:endParaRPr sz="216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049" name="Google Shape;2049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85561" y="4798867"/>
            <a:ext cx="1112573" cy="1112573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Google Shape;2050;p48"/>
          <p:cNvSpPr/>
          <p:nvPr/>
        </p:nvSpPr>
        <p:spPr>
          <a:xfrm>
            <a:off x="11567187" y="4709116"/>
            <a:ext cx="1299095" cy="1277904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rgbClr val="43A4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60"/>
              <a:buFont typeface="Lato Light"/>
              <a:buNone/>
            </a:pPr>
            <a:endParaRPr sz="216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051" name="Google Shape;2051;p48"/>
          <p:cNvSpPr txBox="1"/>
          <p:nvPr/>
        </p:nvSpPr>
        <p:spPr>
          <a:xfrm>
            <a:off x="10857346" y="6679437"/>
            <a:ext cx="2877684" cy="43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9"/>
              <a:buFont typeface="Montserrat Light"/>
              <a:buNone/>
            </a:pPr>
            <a:r>
              <a:rPr lang="en-US" sz="1679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in/jiovannicoelho</a:t>
            </a:r>
            <a:endParaRPr sz="1679" b="0" i="0" u="none" strike="noStrike" cap="none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052" name="Google Shape;2052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665933" y="4802828"/>
            <a:ext cx="1101600" cy="110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21F77168-71A0-E6C9-34A6-F7D0CCD798FB}"/>
              </a:ext>
            </a:extLst>
          </p:cNvPr>
          <p:cNvSpPr/>
          <p:nvPr/>
        </p:nvSpPr>
        <p:spPr>
          <a:xfrm>
            <a:off x="7341" y="413891"/>
            <a:ext cx="14630400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pt-BR" sz="4450" dirty="0">
                <a:solidFill>
                  <a:schemeClr val="bg1"/>
                </a:solidFill>
                <a:latin typeface="Montserrat" panose="00000500000000000000" pitchFamily="2" charset="0"/>
                <a:ea typeface="Alexandria" pitchFamily="34" charset="-122"/>
                <a:cs typeface="Alexandria" panose="020B0604020202020204" charset="-78"/>
              </a:rPr>
              <a:t>O que a sua empresa ganha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pt-BR" sz="4450" dirty="0">
                <a:solidFill>
                  <a:schemeClr val="bg1"/>
                </a:solidFill>
                <a:latin typeface="Montserrat" panose="00000500000000000000" pitchFamily="2" charset="0"/>
                <a:ea typeface="Alexandria" pitchFamily="34" charset="-122"/>
                <a:cs typeface="Alexandria" panose="020B0604020202020204" charset="-78"/>
              </a:rPr>
              <a:t>sendo patrocinadora?</a:t>
            </a:r>
            <a:endParaRPr lang="pt-BR" sz="4450" dirty="0">
              <a:solidFill>
                <a:schemeClr val="bg1"/>
              </a:solidFill>
              <a:latin typeface="Montserrat" panose="00000500000000000000" pitchFamily="2" charset="0"/>
              <a:cs typeface="Alexandria" panose="020B0604020202020204" charset="-78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89D537D1-1450-3E27-1CD4-26B003A7E8D5}"/>
              </a:ext>
            </a:extLst>
          </p:cNvPr>
          <p:cNvGrpSpPr/>
          <p:nvPr/>
        </p:nvGrpSpPr>
        <p:grpSpPr>
          <a:xfrm>
            <a:off x="2026444" y="2507535"/>
            <a:ext cx="10577512" cy="5119074"/>
            <a:chOff x="1836421" y="2507535"/>
            <a:chExt cx="10577512" cy="5119074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BE3ABD85-4B03-2634-EA80-D4B17CADA594}"/>
                </a:ext>
              </a:extLst>
            </p:cNvPr>
            <p:cNvGrpSpPr/>
            <p:nvPr/>
          </p:nvGrpSpPr>
          <p:grpSpPr>
            <a:xfrm>
              <a:off x="1836421" y="2507535"/>
              <a:ext cx="5098733" cy="2410897"/>
              <a:chOff x="4846320" y="3186589"/>
              <a:chExt cx="5098733" cy="2410897"/>
            </a:xfrm>
          </p:grpSpPr>
          <p:sp>
            <p:nvSpPr>
              <p:cNvPr id="3" name="Shape 1">
                <a:extLst>
                  <a:ext uri="{FF2B5EF4-FFF2-40B4-BE49-F238E27FC236}">
                    <a16:creationId xmlns:a16="http://schemas.microsoft.com/office/drawing/2014/main" id="{7296E6AB-9EEA-E9AD-B7BA-A789352389BA}"/>
                  </a:ext>
                </a:extLst>
              </p:cNvPr>
              <p:cNvSpPr/>
              <p:nvPr/>
            </p:nvSpPr>
            <p:spPr>
              <a:xfrm>
                <a:off x="4846320" y="3186589"/>
                <a:ext cx="5098733" cy="2410897"/>
              </a:xfrm>
              <a:prstGeom prst="roundRect">
                <a:avLst>
                  <a:gd name="adj" fmla="val 3952"/>
                </a:avLst>
              </a:prstGeom>
              <a:solidFill>
                <a:srgbClr val="43A49C"/>
              </a:solidFill>
              <a:ln w="7620">
                <a:solidFill>
                  <a:srgbClr val="B8C3DF"/>
                </a:solidFill>
                <a:prstDash val="solid"/>
              </a:ln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4" name="Text 2">
                <a:extLst>
                  <a:ext uri="{FF2B5EF4-FFF2-40B4-BE49-F238E27FC236}">
                    <a16:creationId xmlns:a16="http://schemas.microsoft.com/office/drawing/2014/main" id="{86335320-624D-2C5A-E165-43C85D7DF4D7}"/>
                  </a:ext>
                </a:extLst>
              </p:cNvPr>
              <p:cNvSpPr/>
              <p:nvPr/>
            </p:nvSpPr>
            <p:spPr>
              <a:xfrm>
                <a:off x="4846320" y="3447336"/>
                <a:ext cx="5098733" cy="354330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750"/>
                  </a:lnSpc>
                  <a:buNone/>
                </a:pPr>
                <a:r>
                  <a:rPr lang="pt-BR" sz="2400" b="1" dirty="0">
                    <a:solidFill>
                      <a:schemeClr val="bg1"/>
                    </a:solidFill>
                    <a:latin typeface="Montserrat" panose="00000500000000000000" pitchFamily="2" charset="0"/>
                    <a:ea typeface="Alexandria" pitchFamily="34" charset="-122"/>
                    <a:cs typeface="Alexandria" pitchFamily="34" charset="-120"/>
                  </a:rPr>
                  <a:t>Visibilidade</a:t>
                </a:r>
                <a:endParaRPr lang="pt-BR" sz="2400" b="1" dirty="0">
                  <a:solidFill>
                    <a:schemeClr val="bg1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5" name="Text 3">
                <a:extLst>
                  <a:ext uri="{FF2B5EF4-FFF2-40B4-BE49-F238E27FC236}">
                    <a16:creationId xmlns:a16="http://schemas.microsoft.com/office/drawing/2014/main" id="{183A0020-2453-7885-6368-99F7ECEB974E}"/>
                  </a:ext>
                </a:extLst>
              </p:cNvPr>
              <p:cNvSpPr/>
              <p:nvPr/>
            </p:nvSpPr>
            <p:spPr>
              <a:xfrm>
                <a:off x="4846320" y="4013041"/>
                <a:ext cx="5091113" cy="145161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lnSpc>
                    <a:spcPts val="2850"/>
                  </a:lnSpc>
                  <a:buNone/>
                </a:pPr>
                <a:r>
                  <a:rPr lang="pt-BR" sz="1700" dirty="0">
                    <a:solidFill>
                      <a:schemeClr val="bg1"/>
                    </a:solidFill>
                    <a:latin typeface="Montserrat Light" panose="00000400000000000000" pitchFamily="2" charset="0"/>
                    <a:ea typeface="Nobile" pitchFamily="34" charset="-122"/>
                    <a:cs typeface="Nobile" pitchFamily="34" charset="-120"/>
                  </a:rPr>
                  <a:t>Sua marca associada </a:t>
                </a:r>
                <a:r>
                  <a:rPr lang="pt-BR" sz="1700">
                    <a:solidFill>
                      <a:schemeClr val="bg1"/>
                    </a:solidFill>
                    <a:latin typeface="Montserrat Light" panose="00000400000000000000" pitchFamily="2" charset="0"/>
                    <a:ea typeface="Nobile" pitchFamily="34" charset="-122"/>
                    <a:cs typeface="Nobile" pitchFamily="34" charset="-120"/>
                  </a:rPr>
                  <a:t>ao principal</a:t>
                </a:r>
              </a:p>
              <a:p>
                <a:pPr marL="0" indent="0" algn="ctr">
                  <a:lnSpc>
                    <a:spcPts val="2850"/>
                  </a:lnSpc>
                  <a:buNone/>
                </a:pPr>
                <a:r>
                  <a:rPr lang="pt-BR" sz="1700">
                    <a:solidFill>
                      <a:schemeClr val="bg1"/>
                    </a:solidFill>
                    <a:latin typeface="Montserrat Light" panose="00000400000000000000" pitchFamily="2" charset="0"/>
                    <a:ea typeface="Nobile" pitchFamily="34" charset="-122"/>
                    <a:cs typeface="Nobile" pitchFamily="34" charset="-120"/>
                  </a:rPr>
                  <a:t>curso </a:t>
                </a:r>
                <a:r>
                  <a:rPr lang="pt-BR" sz="1700" dirty="0">
                    <a:solidFill>
                      <a:schemeClr val="bg1"/>
                    </a:solidFill>
                    <a:latin typeface="Montserrat Light" panose="00000400000000000000" pitchFamily="2" charset="0"/>
                    <a:ea typeface="Nobile" pitchFamily="34" charset="-122"/>
                    <a:cs typeface="Nobile" pitchFamily="34" charset="-120"/>
                  </a:rPr>
                  <a:t>sobre </a:t>
                </a:r>
                <a:r>
                  <a:rPr lang="pt-BR" sz="1700">
                    <a:solidFill>
                      <a:schemeClr val="bg1"/>
                    </a:solidFill>
                    <a:latin typeface="Montserrat Light" panose="00000400000000000000" pitchFamily="2" charset="0"/>
                    <a:ea typeface="Nobile" pitchFamily="34" charset="-122"/>
                    <a:cs typeface="Nobile" pitchFamily="34" charset="-120"/>
                  </a:rPr>
                  <a:t>Reforma Tributária</a:t>
                </a:r>
              </a:p>
              <a:p>
                <a:pPr marL="0" indent="0" algn="ctr">
                  <a:lnSpc>
                    <a:spcPts val="2850"/>
                  </a:lnSpc>
                  <a:buNone/>
                </a:pPr>
                <a:r>
                  <a:rPr lang="pt-BR" sz="1700">
                    <a:solidFill>
                      <a:schemeClr val="bg1"/>
                    </a:solidFill>
                    <a:latin typeface="Montserrat Light" panose="00000400000000000000" pitchFamily="2" charset="0"/>
                    <a:ea typeface="Nobile" pitchFamily="34" charset="-122"/>
                    <a:cs typeface="Nobile" pitchFamily="34" charset="-120"/>
                  </a:rPr>
                  <a:t>no </a:t>
                </a:r>
                <a:r>
                  <a:rPr lang="pt-BR" sz="1700" dirty="0">
                    <a:solidFill>
                      <a:schemeClr val="bg1"/>
                    </a:solidFill>
                    <a:latin typeface="Montserrat Light" panose="00000400000000000000" pitchFamily="2" charset="0"/>
                    <a:ea typeface="Nobile" pitchFamily="34" charset="-122"/>
                    <a:cs typeface="Nobile" pitchFamily="34" charset="-120"/>
                  </a:rPr>
                  <a:t>setor farmacêutico</a:t>
                </a:r>
                <a:endParaRPr lang="pt-BR" sz="1700" dirty="0">
                  <a:solidFill>
                    <a:schemeClr val="bg1"/>
                  </a:solidFill>
                  <a:latin typeface="Montserrat Light" panose="00000400000000000000" pitchFamily="2" charset="0"/>
                </a:endParaRPr>
              </a:p>
            </p:txBody>
          </p:sp>
        </p:grpSp>
        <p:sp>
          <p:nvSpPr>
            <p:cNvPr id="9" name="Shape 7">
              <a:extLst>
                <a:ext uri="{FF2B5EF4-FFF2-40B4-BE49-F238E27FC236}">
                  <a16:creationId xmlns:a16="http://schemas.microsoft.com/office/drawing/2014/main" id="{2E142531-6743-1F39-15AF-F84C51EF0F3B}"/>
                </a:ext>
              </a:extLst>
            </p:cNvPr>
            <p:cNvSpPr/>
            <p:nvPr/>
          </p:nvSpPr>
          <p:spPr>
            <a:xfrm>
              <a:off x="1836421" y="5385792"/>
              <a:ext cx="10577512" cy="1685092"/>
            </a:xfrm>
            <a:prstGeom prst="roundRect">
              <a:avLst>
                <a:gd name="adj" fmla="val 5654"/>
              </a:avLst>
            </a:prstGeom>
            <a:solidFill>
              <a:srgbClr val="43A49C"/>
            </a:solidFill>
            <a:ln w="7620">
              <a:solidFill>
                <a:srgbClr val="B8C3DF"/>
              </a:solidFill>
              <a:prstDash val="solid"/>
            </a:ln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09D7AF30-F803-C665-4A1B-B4EF21094C09}"/>
                </a:ext>
              </a:extLst>
            </p:cNvPr>
            <p:cNvGrpSpPr/>
            <p:nvPr/>
          </p:nvGrpSpPr>
          <p:grpSpPr>
            <a:xfrm>
              <a:off x="7315200" y="2509162"/>
              <a:ext cx="5098733" cy="2410897"/>
              <a:chOff x="4846320" y="3186589"/>
              <a:chExt cx="5098733" cy="2410897"/>
            </a:xfrm>
          </p:grpSpPr>
          <p:sp>
            <p:nvSpPr>
              <p:cNvPr id="15" name="Shape 1">
                <a:extLst>
                  <a:ext uri="{FF2B5EF4-FFF2-40B4-BE49-F238E27FC236}">
                    <a16:creationId xmlns:a16="http://schemas.microsoft.com/office/drawing/2014/main" id="{C9C62A1B-AEBB-C0DB-3E11-D99AA9463DE3}"/>
                  </a:ext>
                </a:extLst>
              </p:cNvPr>
              <p:cNvSpPr/>
              <p:nvPr/>
            </p:nvSpPr>
            <p:spPr>
              <a:xfrm>
                <a:off x="4846320" y="3186589"/>
                <a:ext cx="5098733" cy="2410897"/>
              </a:xfrm>
              <a:prstGeom prst="roundRect">
                <a:avLst>
                  <a:gd name="adj" fmla="val 3952"/>
                </a:avLst>
              </a:prstGeom>
              <a:solidFill>
                <a:srgbClr val="43A49C"/>
              </a:solidFill>
              <a:ln w="7620">
                <a:solidFill>
                  <a:srgbClr val="B8C3DF"/>
                </a:solidFill>
                <a:prstDash val="solid"/>
              </a:ln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6" name="Text 2">
                <a:extLst>
                  <a:ext uri="{FF2B5EF4-FFF2-40B4-BE49-F238E27FC236}">
                    <a16:creationId xmlns:a16="http://schemas.microsoft.com/office/drawing/2014/main" id="{F10890F1-2158-9693-54B7-B476CAE6AA88}"/>
                  </a:ext>
                </a:extLst>
              </p:cNvPr>
              <p:cNvSpPr/>
              <p:nvPr/>
            </p:nvSpPr>
            <p:spPr>
              <a:xfrm>
                <a:off x="4846320" y="3447336"/>
                <a:ext cx="5098733" cy="354330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750"/>
                  </a:lnSpc>
                  <a:buNone/>
                </a:pPr>
                <a:r>
                  <a:rPr lang="pt-BR" sz="2400" b="1">
                    <a:solidFill>
                      <a:schemeClr val="bg1"/>
                    </a:solidFill>
                    <a:latin typeface="Montserrat" panose="00000500000000000000" pitchFamily="2" charset="0"/>
                    <a:cs typeface="Alexandria" pitchFamily="34" charset="-120"/>
                  </a:rPr>
                  <a:t>Autoridade</a:t>
                </a:r>
                <a:endParaRPr lang="pt-BR" sz="2400" b="1" dirty="0">
                  <a:solidFill>
                    <a:schemeClr val="bg1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17" name="Text 3">
                <a:extLst>
                  <a:ext uri="{FF2B5EF4-FFF2-40B4-BE49-F238E27FC236}">
                    <a16:creationId xmlns:a16="http://schemas.microsoft.com/office/drawing/2014/main" id="{EE5B5854-B615-C0F0-810B-F2FEBCA440A3}"/>
                  </a:ext>
                </a:extLst>
              </p:cNvPr>
              <p:cNvSpPr/>
              <p:nvPr/>
            </p:nvSpPr>
            <p:spPr>
              <a:xfrm>
                <a:off x="4846320" y="4013041"/>
                <a:ext cx="5091113" cy="145161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lnSpc>
                    <a:spcPts val="2850"/>
                  </a:lnSpc>
                  <a:buNone/>
                </a:pPr>
                <a:r>
                  <a:rPr lang="pt-BR" sz="1700">
                    <a:solidFill>
                      <a:schemeClr val="bg1"/>
                    </a:solidFill>
                    <a:latin typeface="Montserrat Light" panose="00000400000000000000" pitchFamily="2" charset="0"/>
                    <a:ea typeface="Nobile" pitchFamily="34" charset="-122"/>
                    <a:cs typeface="Nobile" pitchFamily="34" charset="-120"/>
                  </a:rPr>
                  <a:t>Posicionamento como empresa</a:t>
                </a:r>
              </a:p>
              <a:p>
                <a:pPr marL="0" indent="0" algn="ctr">
                  <a:lnSpc>
                    <a:spcPts val="2850"/>
                  </a:lnSpc>
                  <a:buNone/>
                </a:pPr>
                <a:r>
                  <a:rPr lang="pt-BR" sz="1700">
                    <a:solidFill>
                      <a:schemeClr val="bg1"/>
                    </a:solidFill>
                    <a:latin typeface="Montserrat Light" panose="00000400000000000000" pitchFamily="2" charset="0"/>
                    <a:ea typeface="Nobile" pitchFamily="34" charset="-122"/>
                    <a:cs typeface="Nobile" pitchFamily="34" charset="-120"/>
                  </a:rPr>
                  <a:t>que apoia a educação e</a:t>
                </a:r>
              </a:p>
              <a:p>
                <a:pPr marL="0" indent="0" algn="ctr">
                  <a:lnSpc>
                    <a:spcPts val="2850"/>
                  </a:lnSpc>
                  <a:buNone/>
                </a:pPr>
                <a:r>
                  <a:rPr lang="pt-BR" sz="1700">
                    <a:solidFill>
                      <a:schemeClr val="bg1"/>
                    </a:solidFill>
                    <a:latin typeface="Montserrat Light" panose="00000400000000000000" pitchFamily="2" charset="0"/>
                    <a:ea typeface="Nobile" pitchFamily="34" charset="-122"/>
                    <a:cs typeface="Nobile" pitchFamily="34" charset="-120"/>
                  </a:rPr>
                  <a:t>inovação no mercado</a:t>
                </a:r>
                <a:endParaRPr lang="pt-BR" sz="1700" dirty="0">
                  <a:solidFill>
                    <a:schemeClr val="bg1"/>
                  </a:solidFill>
                  <a:latin typeface="Montserrat Light" panose="00000400000000000000" pitchFamily="2" charset="0"/>
                  <a:ea typeface="Nobile" pitchFamily="34" charset="-122"/>
                  <a:cs typeface="Nobile" pitchFamily="34" charset="-120"/>
                </a:endParaRPr>
              </a:p>
            </p:txBody>
          </p:sp>
        </p:grpSp>
        <p:sp>
          <p:nvSpPr>
            <p:cNvPr id="18" name="Text 2">
              <a:extLst>
                <a:ext uri="{FF2B5EF4-FFF2-40B4-BE49-F238E27FC236}">
                  <a16:creationId xmlns:a16="http://schemas.microsoft.com/office/drawing/2014/main" id="{4E5F6FF3-7853-7E69-4DBC-8C7D487605A7}"/>
                </a:ext>
              </a:extLst>
            </p:cNvPr>
            <p:cNvSpPr/>
            <p:nvPr/>
          </p:nvSpPr>
          <p:spPr>
            <a:xfrm>
              <a:off x="1836421" y="5689372"/>
              <a:ext cx="10569892" cy="3543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750"/>
                </a:lnSpc>
                <a:buNone/>
              </a:pPr>
              <a:r>
                <a:rPr lang="pt-BR" sz="2400" b="1">
                  <a:solidFill>
                    <a:schemeClr val="bg1"/>
                  </a:solidFill>
                  <a:latin typeface="Montserrat" panose="00000500000000000000" pitchFamily="2" charset="0"/>
                  <a:ea typeface="Alexandria" pitchFamily="34" charset="-122"/>
                  <a:cs typeface="Alexandria" pitchFamily="34" charset="-120"/>
                </a:rPr>
                <a:t>Conteúdo Exclusivo</a:t>
              </a:r>
              <a:endParaRPr lang="pt-BR" sz="2400" b="1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9" name="Text 3">
              <a:extLst>
                <a:ext uri="{FF2B5EF4-FFF2-40B4-BE49-F238E27FC236}">
                  <a16:creationId xmlns:a16="http://schemas.microsoft.com/office/drawing/2014/main" id="{C53E0A0A-A529-6308-889C-FB497986FCCF}"/>
                </a:ext>
              </a:extLst>
            </p:cNvPr>
            <p:cNvSpPr/>
            <p:nvPr/>
          </p:nvSpPr>
          <p:spPr>
            <a:xfrm>
              <a:off x="1836421" y="6174999"/>
              <a:ext cx="10577512" cy="145161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2850"/>
                </a:lnSpc>
                <a:buNone/>
              </a:pPr>
              <a:r>
                <a:rPr lang="pt-BR" sz="1700">
                  <a:solidFill>
                    <a:schemeClr val="bg1"/>
                  </a:solidFill>
                  <a:latin typeface="Montserrat Light" panose="00000400000000000000" pitchFamily="2" charset="0"/>
                  <a:ea typeface="Nobile" pitchFamily="34" charset="-122"/>
                  <a:cs typeface="Nobile" pitchFamily="34" charset="-120"/>
                </a:rPr>
                <a:t>Acesso a materiais educativos de alta qualidade para uso em seus canais</a:t>
              </a:r>
              <a:endParaRPr lang="pt-BR" sz="1700" dirty="0">
                <a:solidFill>
                  <a:schemeClr val="bg1"/>
                </a:solidFill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4712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5" name="Google Shape;505;p2"/>
          <p:cNvCxnSpPr>
            <a:cxnSpLocks/>
          </p:cNvCxnSpPr>
          <p:nvPr/>
        </p:nvCxnSpPr>
        <p:spPr>
          <a:xfrm>
            <a:off x="3905137" y="1477496"/>
            <a:ext cx="0" cy="5726192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6" name="Google Shape;506;p2"/>
          <p:cNvSpPr txBox="1"/>
          <p:nvPr/>
        </p:nvSpPr>
        <p:spPr>
          <a:xfrm>
            <a:off x="658432" y="4591799"/>
            <a:ext cx="2998502" cy="950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JIOVANNI COELHO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8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Consultor / Palestrante / CEO da SimTax </a:t>
            </a:r>
            <a:endParaRPr/>
          </a:p>
        </p:txBody>
      </p:sp>
      <p:pic>
        <p:nvPicPr>
          <p:cNvPr id="507" name="Google Shape;507;p2"/>
          <p:cNvPicPr preferRelativeResize="0"/>
          <p:nvPr/>
        </p:nvPicPr>
        <p:blipFill rotWithShape="1">
          <a:blip r:embed="rId3">
            <a:alphaModFix/>
          </a:blip>
          <a:srcRect t="15194" b="15194"/>
          <a:stretch/>
        </p:blipFill>
        <p:spPr>
          <a:xfrm>
            <a:off x="1117392" y="2196865"/>
            <a:ext cx="2080260" cy="208026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08" name="Google Shape;508;p2"/>
          <p:cNvSpPr txBox="1"/>
          <p:nvPr/>
        </p:nvSpPr>
        <p:spPr>
          <a:xfrm>
            <a:off x="3337965" y="1567372"/>
            <a:ext cx="3378962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0" b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FORMAÇÃO</a:t>
            </a:r>
            <a:endParaRPr/>
          </a:p>
        </p:txBody>
      </p:sp>
      <p:sp>
        <p:nvSpPr>
          <p:cNvPr id="509" name="Google Shape;509;p2"/>
          <p:cNvSpPr txBox="1"/>
          <p:nvPr/>
        </p:nvSpPr>
        <p:spPr>
          <a:xfrm>
            <a:off x="4037891" y="2080776"/>
            <a:ext cx="5050362" cy="3926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05740" marR="0" lvl="0" indent="-2057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679"/>
              <a:buFont typeface="Arial"/>
              <a:buChar char="•"/>
            </a:pP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Formação em </a:t>
            </a:r>
            <a:r>
              <a:rPr lang="en-US" sz="1679" b="1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Contabilidade</a:t>
            </a:r>
            <a:endParaRPr/>
          </a:p>
          <a:p>
            <a:pPr marL="205740" marR="0" lvl="0" indent="-2057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679"/>
              <a:buFont typeface="Arial"/>
              <a:buChar char="•"/>
            </a:pP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Bacharel em </a:t>
            </a:r>
            <a:r>
              <a:rPr lang="en-US" sz="1679" b="1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Ciência da Computação</a:t>
            </a:r>
            <a:endParaRPr/>
          </a:p>
          <a:p>
            <a:pPr marL="205740" marR="0" lvl="0" indent="-2057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679"/>
              <a:buFont typeface="Arial"/>
              <a:buChar char="•"/>
            </a:pP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Especialista em </a:t>
            </a:r>
            <a:r>
              <a:rPr lang="en-US" sz="1679" b="1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Gestão de Custos </a:t>
            </a: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pela USP</a:t>
            </a:r>
            <a:endParaRPr/>
          </a:p>
          <a:p>
            <a:pPr marL="205740" marR="0" lvl="0" indent="-2057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679"/>
              <a:buFont typeface="Arial"/>
              <a:buChar char="•"/>
            </a:pP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Especialização em </a:t>
            </a:r>
            <a:r>
              <a:rPr lang="en-US" sz="1679" b="1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Gestão de Projetos</a:t>
            </a:r>
            <a:endParaRPr/>
          </a:p>
          <a:p>
            <a:pPr marL="205740" marR="0" lvl="0" indent="-2057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679"/>
              <a:buFont typeface="Arial"/>
              <a:buChar char="•"/>
            </a:pP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1º </a:t>
            </a:r>
            <a:r>
              <a:rPr lang="en-US" sz="1679" b="1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MBA</a:t>
            </a: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em Planejamento Estratégico – UNIS</a:t>
            </a:r>
            <a:endParaRPr/>
          </a:p>
          <a:p>
            <a:pPr marL="205740" marR="0" lvl="0" indent="-2057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679"/>
              <a:buFont typeface="Arial"/>
              <a:buChar char="•"/>
            </a:pP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2º </a:t>
            </a:r>
            <a:r>
              <a:rPr lang="en-US" sz="1679" b="1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MBA</a:t>
            </a: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Controladoria e Auditoria Financeira FGV</a:t>
            </a:r>
            <a:endParaRPr/>
          </a:p>
          <a:p>
            <a:pPr marL="205740" marR="0" lvl="0" indent="-2057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679"/>
              <a:buFont typeface="Arial"/>
              <a:buChar char="•"/>
            </a:pP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3º </a:t>
            </a:r>
            <a:r>
              <a:rPr lang="en-US" sz="1679" b="1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MBA</a:t>
            </a: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Planejamento Tributário CONFEB</a:t>
            </a:r>
            <a:endParaRPr/>
          </a:p>
          <a:p>
            <a:pPr marL="205740" marR="0" lvl="0" indent="-2057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679"/>
              <a:buFont typeface="Arial"/>
              <a:buChar char="•"/>
            </a:pP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Especialista em </a:t>
            </a:r>
            <a:r>
              <a:rPr lang="en-US" sz="1679" b="1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Reforma Tributária </a:t>
            </a: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CONFEB</a:t>
            </a:r>
            <a:endParaRPr/>
          </a:p>
        </p:txBody>
      </p:sp>
      <p:sp>
        <p:nvSpPr>
          <p:cNvPr id="510" name="Google Shape;510;p2"/>
          <p:cNvSpPr txBox="1"/>
          <p:nvPr/>
        </p:nvSpPr>
        <p:spPr>
          <a:xfrm>
            <a:off x="9148616" y="2046540"/>
            <a:ext cx="5350164" cy="431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05740" marR="0" lvl="0" indent="-2057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679"/>
              <a:buFont typeface="Arial"/>
              <a:buChar char="•"/>
            </a:pP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Desenvolvimento de </a:t>
            </a:r>
            <a:r>
              <a:rPr lang="en-US" sz="1679" b="1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estratégias de pricing, </a:t>
            </a: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tributação e controladoria para o </a:t>
            </a:r>
            <a:r>
              <a:rPr lang="en-US" sz="1679" b="1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setor farmacêutico</a:t>
            </a:r>
            <a:endParaRPr/>
          </a:p>
          <a:p>
            <a:pPr marL="205740" marR="0" lvl="0" indent="-2057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679"/>
              <a:buFont typeface="Arial"/>
              <a:buChar char="•"/>
            </a:pP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Estruturação e </a:t>
            </a:r>
            <a:r>
              <a:rPr lang="en-US" sz="1679" b="1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treinamento</a:t>
            </a: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de times comerciais e de pricing em distribuidoras</a:t>
            </a:r>
            <a:endParaRPr/>
          </a:p>
          <a:p>
            <a:pPr marL="205740" marR="0" lvl="0" indent="-2057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679"/>
              <a:buFont typeface="Arial"/>
              <a:buChar char="•"/>
            </a:pP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Implementação de </a:t>
            </a:r>
            <a:r>
              <a:rPr lang="en-US" sz="1679" b="1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métodos de precificação </a:t>
            </a: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 </a:t>
            </a:r>
            <a:r>
              <a:rPr lang="en-US" sz="1679" b="1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posicionamento de preços</a:t>
            </a:r>
            <a:endParaRPr/>
          </a:p>
          <a:p>
            <a:pPr marL="205740" marR="0" lvl="0" indent="-2057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679"/>
              <a:buFont typeface="Arial"/>
              <a:buChar char="•"/>
            </a:pP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Estratégia de </a:t>
            </a:r>
            <a:r>
              <a:rPr lang="en-US" sz="1679" b="1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lançamento de produtos </a:t>
            </a: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com foco em preço e lucratividade da cadeia</a:t>
            </a:r>
            <a:endParaRPr/>
          </a:p>
          <a:p>
            <a:pPr marL="205740" marR="0" lvl="0" indent="-2057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679"/>
              <a:buFont typeface="Arial"/>
              <a:buChar char="•"/>
            </a:pP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Desenvolvimento de </a:t>
            </a:r>
            <a:r>
              <a:rPr lang="en-US" sz="1679" b="1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cenários tributário</a:t>
            </a: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 e </a:t>
            </a:r>
            <a:r>
              <a:rPr lang="en-US" sz="1679" b="1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estratégias fiscais </a:t>
            </a:r>
            <a:r>
              <a:rPr lang="en-US" sz="1679">
                <a:solidFill>
                  <a:srgbClr val="25252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inteligentes</a:t>
            </a:r>
            <a:endParaRPr/>
          </a:p>
        </p:txBody>
      </p:sp>
      <p:sp>
        <p:nvSpPr>
          <p:cNvPr id="511" name="Google Shape;511;p2"/>
          <p:cNvSpPr txBox="1"/>
          <p:nvPr/>
        </p:nvSpPr>
        <p:spPr>
          <a:xfrm>
            <a:off x="8848224" y="1567373"/>
            <a:ext cx="3378962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0" b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EXPERIÊNCIA</a:t>
            </a:r>
            <a:endParaRPr sz="2640" b="1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12" name="Google Shape;512;p2"/>
          <p:cNvSpPr txBox="1"/>
          <p:nvPr/>
        </p:nvSpPr>
        <p:spPr>
          <a:xfrm>
            <a:off x="277155" y="1843782"/>
            <a:ext cx="3760736" cy="24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COORDENADOR DO MOVIMENTO</a:t>
            </a:r>
            <a:endParaRPr sz="96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3" name="Google Shape;513;p2"/>
          <p:cNvSpPr txBox="1"/>
          <p:nvPr/>
        </p:nvSpPr>
        <p:spPr>
          <a:xfrm>
            <a:off x="9588877" y="6707688"/>
            <a:ext cx="4096848" cy="125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dirty="0" err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Conheça</a:t>
            </a:r>
            <a:r>
              <a:rPr lang="en-US" sz="1679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a </a:t>
            </a:r>
            <a:r>
              <a:rPr lang="en-US" sz="1679" dirty="0" err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história</a:t>
            </a:r>
            <a:r>
              <a:rPr lang="en-US" sz="1679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de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1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Jiovanni Coelho.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1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Link:</a:t>
            </a:r>
            <a:r>
              <a:rPr lang="en-US" sz="1679" b="1" dirty="0">
                <a:solidFill>
                  <a:srgbClr val="1575E4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-US" sz="1679" b="1" dirty="0" err="1">
                <a:solidFill>
                  <a:srgbClr val="43A49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curt.link</a:t>
            </a:r>
            <a:r>
              <a:rPr lang="en-US" sz="1679" b="1" dirty="0">
                <a:solidFill>
                  <a:srgbClr val="43A49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/</a:t>
            </a:r>
            <a:r>
              <a:rPr lang="en-US" sz="1679" b="1" dirty="0" err="1">
                <a:solidFill>
                  <a:srgbClr val="43A49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ceojiovanni</a:t>
            </a:r>
            <a:endParaRPr sz="1679" b="1" dirty="0">
              <a:solidFill>
                <a:srgbClr val="43A49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14" name="Google Shape;514;p2"/>
          <p:cNvSpPr/>
          <p:nvPr/>
        </p:nvSpPr>
        <p:spPr>
          <a:xfrm>
            <a:off x="12811932" y="6735684"/>
            <a:ext cx="1299095" cy="1277904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rgbClr val="43A4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6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515" name="Google Shape;51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16427" y="6829584"/>
            <a:ext cx="1090103" cy="1090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5D7B8C4-9E13-14E1-A7C5-861B7809B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6384" y="5486918"/>
            <a:ext cx="1690087" cy="104089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7315199" y="-1"/>
            <a:ext cx="7307482" cy="8210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 charset="0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931292" y="888354"/>
            <a:ext cx="6086923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9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1200" cap="none" spc="3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PRESENÇA DE</a:t>
            </a:r>
          </a:p>
          <a:p>
            <a:pPr marL="0" marR="0" lvl="0" indent="0" algn="ctr" defTabSz="109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1200" cap="none" spc="3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MARCA GARANTIDA</a:t>
            </a:r>
            <a:endParaRPr kumimoji="0" lang="en-US" sz="5760" b="0" i="0" u="none" strike="noStrike" kern="1200" cap="none" spc="3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9" name="Shape 2539"/>
          <p:cNvSpPr/>
          <p:nvPr/>
        </p:nvSpPr>
        <p:spPr>
          <a:xfrm>
            <a:off x="8192898" y="3056009"/>
            <a:ext cx="648778" cy="442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"/>
                </a:moveTo>
                <a:cubicBezTo>
                  <a:pt x="21600" y="323"/>
                  <a:pt x="21380" y="0"/>
                  <a:pt x="21109" y="0"/>
                </a:cubicBezTo>
                <a:cubicBezTo>
                  <a:pt x="20969" y="0"/>
                  <a:pt x="20845" y="88"/>
                  <a:pt x="20756" y="226"/>
                </a:cubicBezTo>
                <a:lnTo>
                  <a:pt x="20754" y="223"/>
                </a:lnTo>
                <a:lnTo>
                  <a:pt x="7848" y="19853"/>
                </a:lnTo>
                <a:lnTo>
                  <a:pt x="838" y="9571"/>
                </a:lnTo>
                <a:cubicBezTo>
                  <a:pt x="749" y="9441"/>
                  <a:pt x="626" y="9360"/>
                  <a:pt x="491" y="9360"/>
                </a:cubicBezTo>
                <a:cubicBezTo>
                  <a:pt x="220" y="9360"/>
                  <a:pt x="0" y="9683"/>
                  <a:pt x="0" y="10080"/>
                </a:cubicBezTo>
                <a:cubicBezTo>
                  <a:pt x="0" y="10279"/>
                  <a:pt x="55" y="10459"/>
                  <a:pt x="144" y="10589"/>
                </a:cubicBezTo>
                <a:lnTo>
                  <a:pt x="7507" y="21390"/>
                </a:lnTo>
                <a:cubicBezTo>
                  <a:pt x="7596" y="21520"/>
                  <a:pt x="7719" y="21600"/>
                  <a:pt x="7855" y="21600"/>
                </a:cubicBezTo>
                <a:cubicBezTo>
                  <a:pt x="7995" y="21600"/>
                  <a:pt x="8119" y="21513"/>
                  <a:pt x="8208" y="21376"/>
                </a:cubicBezTo>
                <a:lnTo>
                  <a:pt x="8210" y="21377"/>
                </a:lnTo>
                <a:lnTo>
                  <a:pt x="21465" y="1217"/>
                </a:lnTo>
                <a:lnTo>
                  <a:pt x="21462" y="1215"/>
                </a:lnTo>
                <a:cubicBezTo>
                  <a:pt x="21547" y="1087"/>
                  <a:pt x="21600" y="913"/>
                  <a:pt x="21600" y="720"/>
                </a:cubicBezTo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22854" tIns="22854" rIns="22854" bIns="22854" anchor="ctr"/>
          <a:lstStyle/>
          <a:p>
            <a:pPr marL="0" marR="0" lvl="0" indent="0" algn="l" defTabSz="2742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05633" y="2819000"/>
            <a:ext cx="5304122" cy="85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1097060">
              <a:lnSpc>
                <a:spcPct val="150000"/>
              </a:lnSpc>
              <a:defRPr sz="1080" spc="180">
                <a:solidFill>
                  <a:srgbClr val="7F7F7F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marL="0" marR="0" lvl="0" indent="0" algn="l" defTabSz="10970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50" b="0" i="0" u="none" strike="noStrike" kern="1200" cap="none" spc="1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charset="0"/>
              </a:rPr>
              <a:t>Sua logo exibida na plataforma</a:t>
            </a:r>
          </a:p>
          <a:p>
            <a:pPr marL="0" marR="0" lvl="0" indent="0" algn="l" defTabSz="10970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50" b="0" i="0" u="none" strike="noStrike" kern="1200" cap="none" spc="1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charset="0"/>
              </a:rPr>
              <a:t>do curso</a:t>
            </a:r>
            <a:endParaRPr kumimoji="0" lang="pt-BR" sz="1750" b="0" i="0" u="none" strike="noStrike" kern="1200" cap="none" spc="18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15081" y="5010877"/>
            <a:ext cx="5209204" cy="1871122"/>
            <a:chOff x="1742093" y="6947949"/>
            <a:chExt cx="8682006" cy="3118537"/>
          </a:xfrm>
        </p:grpSpPr>
        <p:sp>
          <p:nvSpPr>
            <p:cNvPr id="45" name="TextBox 44"/>
            <p:cNvSpPr txBox="1"/>
            <p:nvPr/>
          </p:nvSpPr>
          <p:spPr>
            <a:xfrm>
              <a:off x="1852308" y="6947949"/>
              <a:ext cx="8571791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109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6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charset="0"/>
                  <a:ea typeface="Montserrat" charset="0"/>
                  <a:cs typeface="Montserrat" charset="0"/>
                </a:rPr>
                <a:t>Seja um</a:t>
              </a:r>
            </a:p>
            <a:p>
              <a:pPr marL="0" marR="0" lvl="0" indent="0" algn="ctr" defTabSz="10970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6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charset="0"/>
                  <a:ea typeface="Montserrat" charset="0"/>
                  <a:cs typeface="Montserrat" charset="0"/>
                </a:rPr>
                <a:t>Patrocinador Estratégico</a:t>
              </a:r>
              <a:endParaRPr kumimoji="0" lang="en-US" sz="2400" b="0" i="0" u="none" strike="noStrike" kern="1200" cap="none" spc="3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42093" y="8678286"/>
              <a:ext cx="8682006" cy="138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09706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700" b="0" i="0" u="none" strike="noStrike" kern="1200" cap="none" spc="0" normalizeH="0" baseline="0" noProof="0">
                  <a:ln>
                    <a:noFill/>
                  </a:ln>
                  <a:solidFill>
                    <a:srgbClr val="7F7F7F">
                      <a:lumMod val="50000"/>
                    </a:srgbClr>
                  </a:solidFill>
                  <a:effectLst/>
                  <a:uLnTx/>
                  <a:uFillTx/>
                  <a:latin typeface="Montserrat Light" charset="0"/>
                  <a:ea typeface="Montserrat Light" charset="0"/>
                  <a:cs typeface="Montserrat Light" charset="0"/>
                </a:rPr>
                <a:t>Sua empresa pode ser protagonista dessa transformação no setor farmacêutico. 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Montserrat Light" charset="0"/>
                <a:ea typeface="Montserrat Light" charset="0"/>
                <a:cs typeface="Montserrat Light" charset="0"/>
              </a:endParaRPr>
            </a:p>
          </p:txBody>
        </p:sp>
      </p:grp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998C3D1-D2F2-7A30-AE4C-6B70B8DF2EB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t="7060" b="8566"/>
          <a:stretch/>
        </p:blipFill>
        <p:spPr>
          <a:xfrm>
            <a:off x="0" y="10160"/>
            <a:ext cx="7315199" cy="4114800"/>
          </a:xfrm>
        </p:spPr>
      </p:pic>
      <p:sp>
        <p:nvSpPr>
          <p:cNvPr id="6" name="TextBox 50">
            <a:extLst>
              <a:ext uri="{FF2B5EF4-FFF2-40B4-BE49-F238E27FC236}">
                <a16:creationId xmlns:a16="http://schemas.microsoft.com/office/drawing/2014/main" id="{1D0D5579-AE61-7127-B613-A70ED324E67C}"/>
              </a:ext>
            </a:extLst>
          </p:cNvPr>
          <p:cNvSpPr txBox="1"/>
          <p:nvPr/>
        </p:nvSpPr>
        <p:spPr>
          <a:xfrm>
            <a:off x="9121958" y="3913345"/>
            <a:ext cx="5041036" cy="125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1097060">
              <a:lnSpc>
                <a:spcPct val="150000"/>
              </a:lnSpc>
              <a:defRPr sz="1080" spc="180">
                <a:solidFill>
                  <a:srgbClr val="7F7F7F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marL="0" marR="0" lvl="0" indent="0" algn="l" defTabSz="10970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50" b="0" i="0" u="none" strike="noStrike" kern="1200" cap="none" spc="1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charset="0"/>
              </a:rPr>
              <a:t>Sua logo destacada em todos</a:t>
            </a:r>
          </a:p>
          <a:p>
            <a:pPr marL="0" marR="0" lvl="0" indent="0" algn="l" defTabSz="10970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50" b="0" i="0" u="none" strike="noStrike" kern="1200" cap="none" spc="1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charset="0"/>
              </a:rPr>
              <a:t>os artigos do blog oficial do Movimento Reforma Farma</a:t>
            </a:r>
          </a:p>
        </p:txBody>
      </p:sp>
      <p:sp>
        <p:nvSpPr>
          <p:cNvPr id="7" name="Shape 2539">
            <a:extLst>
              <a:ext uri="{FF2B5EF4-FFF2-40B4-BE49-F238E27FC236}">
                <a16:creationId xmlns:a16="http://schemas.microsoft.com/office/drawing/2014/main" id="{35988192-EC49-7854-67DF-BDB031DAC4EE}"/>
              </a:ext>
            </a:extLst>
          </p:cNvPr>
          <p:cNvSpPr/>
          <p:nvPr/>
        </p:nvSpPr>
        <p:spPr>
          <a:xfrm>
            <a:off x="8227430" y="4321509"/>
            <a:ext cx="648778" cy="442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"/>
                </a:moveTo>
                <a:cubicBezTo>
                  <a:pt x="21600" y="323"/>
                  <a:pt x="21380" y="0"/>
                  <a:pt x="21109" y="0"/>
                </a:cubicBezTo>
                <a:cubicBezTo>
                  <a:pt x="20969" y="0"/>
                  <a:pt x="20845" y="88"/>
                  <a:pt x="20756" y="226"/>
                </a:cubicBezTo>
                <a:lnTo>
                  <a:pt x="20754" y="223"/>
                </a:lnTo>
                <a:lnTo>
                  <a:pt x="7848" y="19853"/>
                </a:lnTo>
                <a:lnTo>
                  <a:pt x="838" y="9571"/>
                </a:lnTo>
                <a:cubicBezTo>
                  <a:pt x="749" y="9441"/>
                  <a:pt x="626" y="9360"/>
                  <a:pt x="491" y="9360"/>
                </a:cubicBezTo>
                <a:cubicBezTo>
                  <a:pt x="220" y="9360"/>
                  <a:pt x="0" y="9683"/>
                  <a:pt x="0" y="10080"/>
                </a:cubicBezTo>
                <a:cubicBezTo>
                  <a:pt x="0" y="10279"/>
                  <a:pt x="55" y="10459"/>
                  <a:pt x="144" y="10589"/>
                </a:cubicBezTo>
                <a:lnTo>
                  <a:pt x="7507" y="21390"/>
                </a:lnTo>
                <a:cubicBezTo>
                  <a:pt x="7596" y="21520"/>
                  <a:pt x="7719" y="21600"/>
                  <a:pt x="7855" y="21600"/>
                </a:cubicBezTo>
                <a:cubicBezTo>
                  <a:pt x="7995" y="21600"/>
                  <a:pt x="8119" y="21513"/>
                  <a:pt x="8208" y="21376"/>
                </a:cubicBezTo>
                <a:lnTo>
                  <a:pt x="8210" y="21377"/>
                </a:lnTo>
                <a:lnTo>
                  <a:pt x="21465" y="1217"/>
                </a:lnTo>
                <a:lnTo>
                  <a:pt x="21462" y="1215"/>
                </a:lnTo>
                <a:cubicBezTo>
                  <a:pt x="21547" y="1087"/>
                  <a:pt x="21600" y="913"/>
                  <a:pt x="21600" y="720"/>
                </a:cubicBezTo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22854" tIns="22854" rIns="22854" bIns="22854" anchor="ctr"/>
          <a:lstStyle/>
          <a:p>
            <a:pPr marL="0" marR="0" lvl="0" indent="0" algn="l" defTabSz="2742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8" name="Shape 2539">
            <a:extLst>
              <a:ext uri="{FF2B5EF4-FFF2-40B4-BE49-F238E27FC236}">
                <a16:creationId xmlns:a16="http://schemas.microsoft.com/office/drawing/2014/main" id="{0FB379B5-78FB-0AEB-25C8-D12E71382C7C}"/>
              </a:ext>
            </a:extLst>
          </p:cNvPr>
          <p:cNvSpPr/>
          <p:nvPr/>
        </p:nvSpPr>
        <p:spPr>
          <a:xfrm>
            <a:off x="8227430" y="5747177"/>
            <a:ext cx="648778" cy="442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"/>
                </a:moveTo>
                <a:cubicBezTo>
                  <a:pt x="21600" y="323"/>
                  <a:pt x="21380" y="0"/>
                  <a:pt x="21109" y="0"/>
                </a:cubicBezTo>
                <a:cubicBezTo>
                  <a:pt x="20969" y="0"/>
                  <a:pt x="20845" y="88"/>
                  <a:pt x="20756" y="226"/>
                </a:cubicBezTo>
                <a:lnTo>
                  <a:pt x="20754" y="223"/>
                </a:lnTo>
                <a:lnTo>
                  <a:pt x="7848" y="19853"/>
                </a:lnTo>
                <a:lnTo>
                  <a:pt x="838" y="9571"/>
                </a:lnTo>
                <a:cubicBezTo>
                  <a:pt x="749" y="9441"/>
                  <a:pt x="626" y="9360"/>
                  <a:pt x="491" y="9360"/>
                </a:cubicBezTo>
                <a:cubicBezTo>
                  <a:pt x="220" y="9360"/>
                  <a:pt x="0" y="9683"/>
                  <a:pt x="0" y="10080"/>
                </a:cubicBezTo>
                <a:cubicBezTo>
                  <a:pt x="0" y="10279"/>
                  <a:pt x="55" y="10459"/>
                  <a:pt x="144" y="10589"/>
                </a:cubicBezTo>
                <a:lnTo>
                  <a:pt x="7507" y="21390"/>
                </a:lnTo>
                <a:cubicBezTo>
                  <a:pt x="7596" y="21520"/>
                  <a:pt x="7719" y="21600"/>
                  <a:pt x="7855" y="21600"/>
                </a:cubicBezTo>
                <a:cubicBezTo>
                  <a:pt x="7995" y="21600"/>
                  <a:pt x="8119" y="21513"/>
                  <a:pt x="8208" y="21376"/>
                </a:cubicBezTo>
                <a:lnTo>
                  <a:pt x="8210" y="21377"/>
                </a:lnTo>
                <a:lnTo>
                  <a:pt x="21465" y="1217"/>
                </a:lnTo>
                <a:lnTo>
                  <a:pt x="21462" y="1215"/>
                </a:lnTo>
                <a:cubicBezTo>
                  <a:pt x="21547" y="1087"/>
                  <a:pt x="21600" y="913"/>
                  <a:pt x="21600" y="720"/>
                </a:cubicBezTo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22854" tIns="22854" rIns="22854" bIns="22854" anchor="ctr"/>
          <a:lstStyle/>
          <a:p>
            <a:pPr marL="0" marR="0" lvl="0" indent="0" algn="l" defTabSz="2742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9" name="TextBox 50">
            <a:extLst>
              <a:ext uri="{FF2B5EF4-FFF2-40B4-BE49-F238E27FC236}">
                <a16:creationId xmlns:a16="http://schemas.microsoft.com/office/drawing/2014/main" id="{8A524DB5-8AB6-8410-AC22-6AAC0FB55BA7}"/>
              </a:ext>
            </a:extLst>
          </p:cNvPr>
          <p:cNvSpPr txBox="1"/>
          <p:nvPr/>
        </p:nvSpPr>
        <p:spPr>
          <a:xfrm>
            <a:off x="9105633" y="5529979"/>
            <a:ext cx="5041036" cy="85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1097060">
              <a:lnSpc>
                <a:spcPct val="150000"/>
              </a:lnSpc>
              <a:defRPr sz="1080" spc="180">
                <a:solidFill>
                  <a:srgbClr val="7F7F7F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marL="0" marR="0" lvl="0" indent="0" algn="l" defTabSz="10970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50" b="0" i="0" u="none" strike="noStrike" kern="1200" cap="none" spc="1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charset="0"/>
              </a:rPr>
              <a:t>Link direto para o site da sua empresa na página de apoiadores</a:t>
            </a:r>
          </a:p>
        </p:txBody>
      </p:sp>
    </p:spTree>
    <p:extLst>
      <p:ext uri="{BB962C8B-B14F-4D97-AF65-F5344CB8AC3E}">
        <p14:creationId xmlns:p14="http://schemas.microsoft.com/office/powerpoint/2010/main" val="2047632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3963" y="444222"/>
            <a:ext cx="12131993" cy="539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445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Uso dos Vídeos com a </a:t>
            </a:r>
            <a:r>
              <a:rPr lang="en-US" sz="445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Sua Marca</a:t>
            </a:r>
            <a:endParaRPr lang="en-US" sz="4450" dirty="0">
              <a:latin typeface="Montserrat" panose="00000500000000000000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715889" y="1359138"/>
            <a:ext cx="4271724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Publicar os vídeos em suas redes sociais</a:t>
            </a:r>
            <a:endParaRPr lang="en-US" sz="1700" dirty="0">
              <a:latin typeface="Montserrat" panose="00000500000000000000" pitchFamily="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715889" y="1732280"/>
            <a:ext cx="12300228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LinkedIn, Instagram, YouTube etc.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715889" y="2394863"/>
            <a:ext cx="2987993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Inserir a sua logo nos vídeos</a:t>
            </a:r>
            <a:endParaRPr lang="en-US" sz="1700" dirty="0">
              <a:latin typeface="Montserrat" panose="00000500000000000000" pitchFamily="2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715889" y="2768005"/>
            <a:ext cx="12300228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Para reforçar sua marca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1715889" y="3430588"/>
            <a:ext cx="3978950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Usar os conteúdos em apresentações</a:t>
            </a:r>
            <a:endParaRPr lang="en-US" sz="1700" dirty="0">
              <a:latin typeface="Montserrat" panose="00000500000000000000" pitchFamily="2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715889" y="3803729"/>
            <a:ext cx="12300228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Comerciais, reuniões com clientes, materiais internos ou promocionais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1715889" y="4466312"/>
            <a:ext cx="3225522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Posicionar-se como referência</a:t>
            </a:r>
            <a:endParaRPr lang="en-US" sz="1700" dirty="0">
              <a:latin typeface="Montserrat" panose="00000500000000000000" pitchFamily="2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1715889" y="4839454"/>
            <a:ext cx="12300228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Aproveitar o conteúdo educativo de alto valor para se posicionar como referência no mercado farma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16" name="Text 9"/>
          <p:cNvSpPr/>
          <p:nvPr/>
        </p:nvSpPr>
        <p:spPr>
          <a:xfrm>
            <a:off x="1715889" y="5502037"/>
            <a:ext cx="3631525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Divulgar os vídeos com sua marca</a:t>
            </a:r>
            <a:endParaRPr lang="en-US" sz="1700" dirty="0">
              <a:latin typeface="Montserrat" panose="00000500000000000000" pitchFamily="2" charset="0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1715889" y="5875179"/>
            <a:ext cx="12300228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Em campanhas de marketing digital, newsletters e treinamentos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18" name="Text 11"/>
          <p:cNvSpPr/>
          <p:nvPr/>
        </p:nvSpPr>
        <p:spPr>
          <a:xfrm>
            <a:off x="614283" y="6508631"/>
            <a:ext cx="13422154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Como patrocinador, sua empresa terá acesso exclusivo a uma seleção de vídeos do curso, com autorização para utilizá-los livremente nos seus canais de comunicação.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19" name="Text 12"/>
          <p:cNvSpPr/>
          <p:nvPr/>
        </p:nvSpPr>
        <p:spPr>
          <a:xfrm>
            <a:off x="614283" y="7255272"/>
            <a:ext cx="13422154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Importante: O uso é totalmente autorizado para fins institucionais e comerciais — com o diferencial de ter o seu logotipo aplicado diretamente </a:t>
            </a:r>
            <a:r>
              <a:rPr lang="en-US" sz="1350" dirty="0" err="1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nos</a:t>
            </a: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350" dirty="0" err="1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vídeos</a:t>
            </a: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,</a:t>
            </a:r>
          </a:p>
          <a:p>
            <a:pPr marL="0" indent="0" algn="l">
              <a:lnSpc>
                <a:spcPts val="2150"/>
              </a:lnSpc>
              <a:buNone/>
            </a:pPr>
            <a:r>
              <a:rPr lang="en-US" sz="1350" dirty="0" err="1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apenas</a:t>
            </a: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350" dirty="0" err="1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citando</a:t>
            </a: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 a </a:t>
            </a:r>
            <a:r>
              <a:rPr lang="en-US" sz="1350" dirty="0" err="1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fonte</a:t>
            </a: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 da </a:t>
            </a:r>
            <a:r>
              <a:rPr lang="en-US" sz="1350" dirty="0" err="1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SimTax</a:t>
            </a:r>
            <a:r>
              <a:rPr lang="en-US" sz="135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.</a:t>
            </a:r>
            <a:endParaRPr lang="en-US" sz="1350" dirty="0">
              <a:latin typeface="Montserrat Light" panose="00000400000000000000" pitchFamily="2" charset="0"/>
            </a:endParaRPr>
          </a:p>
        </p:txBody>
      </p:sp>
      <p:sp>
        <p:nvSpPr>
          <p:cNvPr id="21" name="Oval 21">
            <a:extLst>
              <a:ext uri="{FF2B5EF4-FFF2-40B4-BE49-F238E27FC236}">
                <a16:creationId xmlns:a16="http://schemas.microsoft.com/office/drawing/2014/main" id="{6872BB5F-3724-91C3-00D6-13440A8E1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090" y="1352549"/>
            <a:ext cx="558790" cy="55245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24" name="Oval 21">
            <a:extLst>
              <a:ext uri="{FF2B5EF4-FFF2-40B4-BE49-F238E27FC236}">
                <a16:creationId xmlns:a16="http://schemas.microsoft.com/office/drawing/2014/main" id="{2F3142E6-3BFF-A750-58F4-C392A1617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090" y="2401986"/>
            <a:ext cx="558790" cy="552450"/>
          </a:xfrm>
          <a:prstGeom prst="ellipse">
            <a:avLst/>
          </a:prstGeom>
          <a:solidFill>
            <a:srgbClr val="91969B"/>
          </a:solidFill>
          <a:ln>
            <a:noFill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pPr defTabSz="1828434"/>
            <a:endParaRPr lang="en-US" sz="7198" dirty="0">
              <a:latin typeface="Montserrat Light" charset="0"/>
            </a:endParaRPr>
          </a:p>
        </p:txBody>
      </p:sp>
      <p:sp>
        <p:nvSpPr>
          <p:cNvPr id="25" name="Oval 21">
            <a:extLst>
              <a:ext uri="{FF2B5EF4-FFF2-40B4-BE49-F238E27FC236}">
                <a16:creationId xmlns:a16="http://schemas.microsoft.com/office/drawing/2014/main" id="{582B5390-8C30-9A23-797A-A073C4FBB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090" y="3451424"/>
            <a:ext cx="558790" cy="55245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5D825888-F4A6-E647-E8D8-2645C8C0A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090" y="4485301"/>
            <a:ext cx="558790" cy="552450"/>
          </a:xfrm>
          <a:prstGeom prst="ellipse">
            <a:avLst/>
          </a:prstGeom>
          <a:solidFill>
            <a:srgbClr val="91969B"/>
          </a:solidFill>
          <a:ln>
            <a:noFill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27" name="Oval 21">
            <a:extLst>
              <a:ext uri="{FF2B5EF4-FFF2-40B4-BE49-F238E27FC236}">
                <a16:creationId xmlns:a16="http://schemas.microsoft.com/office/drawing/2014/main" id="{7F3E9156-6BBD-6F13-D545-5ACED8FCB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090" y="5519178"/>
            <a:ext cx="558790" cy="55245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28" name="TextBox 31">
            <a:extLst>
              <a:ext uri="{FF2B5EF4-FFF2-40B4-BE49-F238E27FC236}">
                <a16:creationId xmlns:a16="http://schemas.microsoft.com/office/drawing/2014/main" id="{1E46FF64-892F-27A6-35FE-393AD130D271}"/>
              </a:ext>
            </a:extLst>
          </p:cNvPr>
          <p:cNvSpPr txBox="1"/>
          <p:nvPr/>
        </p:nvSpPr>
        <p:spPr>
          <a:xfrm>
            <a:off x="1031785" y="1426302"/>
            <a:ext cx="351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6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1</a:t>
            </a:r>
          </a:p>
        </p:txBody>
      </p:sp>
      <p:sp>
        <p:nvSpPr>
          <p:cNvPr id="29" name="TextBox 31">
            <a:extLst>
              <a:ext uri="{FF2B5EF4-FFF2-40B4-BE49-F238E27FC236}">
                <a16:creationId xmlns:a16="http://schemas.microsoft.com/office/drawing/2014/main" id="{3800F88A-F303-4F9B-820E-7ABB917FD1BC}"/>
              </a:ext>
            </a:extLst>
          </p:cNvPr>
          <p:cNvSpPr txBox="1"/>
          <p:nvPr/>
        </p:nvSpPr>
        <p:spPr>
          <a:xfrm>
            <a:off x="1004534" y="2463322"/>
            <a:ext cx="405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6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2</a:t>
            </a:r>
          </a:p>
        </p:txBody>
      </p:sp>
      <p:sp>
        <p:nvSpPr>
          <p:cNvPr id="30" name="TextBox 31">
            <a:extLst>
              <a:ext uri="{FF2B5EF4-FFF2-40B4-BE49-F238E27FC236}">
                <a16:creationId xmlns:a16="http://schemas.microsoft.com/office/drawing/2014/main" id="{A02B3345-F1A4-C6B5-BD97-CB05267EE5B3}"/>
              </a:ext>
            </a:extLst>
          </p:cNvPr>
          <p:cNvSpPr txBox="1"/>
          <p:nvPr/>
        </p:nvSpPr>
        <p:spPr>
          <a:xfrm>
            <a:off x="1034101" y="3520530"/>
            <a:ext cx="346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3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EE342FFF-F61E-715F-0D64-443373119B08}"/>
              </a:ext>
            </a:extLst>
          </p:cNvPr>
          <p:cNvSpPr txBox="1"/>
          <p:nvPr/>
        </p:nvSpPr>
        <p:spPr>
          <a:xfrm>
            <a:off x="1023941" y="4561471"/>
            <a:ext cx="346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6A4762-F655-83AD-076F-4E2004131270}"/>
              </a:ext>
            </a:extLst>
          </p:cNvPr>
          <p:cNvSpPr txBox="1"/>
          <p:nvPr/>
        </p:nvSpPr>
        <p:spPr>
          <a:xfrm>
            <a:off x="1031785" y="5581819"/>
            <a:ext cx="346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1C2AE516-393B-4C54-93D1-3B9EC21C4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29150" cy="8229600"/>
          </a:xfrm>
          <a:prstGeom prst="rect">
            <a:avLst/>
          </a:prstGeom>
        </p:spPr>
      </p:pic>
      <p:sp>
        <p:nvSpPr>
          <p:cNvPr id="12" name="TextBox 34">
            <a:extLst>
              <a:ext uri="{FF2B5EF4-FFF2-40B4-BE49-F238E27FC236}">
                <a16:creationId xmlns:a16="http://schemas.microsoft.com/office/drawing/2014/main" id="{37F55E17-8F2A-9C95-B8AA-CA651489E22C}"/>
              </a:ext>
            </a:extLst>
          </p:cNvPr>
          <p:cNvSpPr txBox="1"/>
          <p:nvPr/>
        </p:nvSpPr>
        <p:spPr>
          <a:xfrm>
            <a:off x="5096553" y="780565"/>
            <a:ext cx="4199847" cy="719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5740" indent="-20574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Montserrat Light" charset="0"/>
                <a:cs typeface="Montserrat Light" charset="0"/>
              </a:rPr>
              <a:t>Emenda Constitucional da Reforma Tributária</a:t>
            </a:r>
            <a:endParaRPr lang="en-US" sz="1400" dirty="0">
              <a:latin typeface="Montserrat Light" charset="0"/>
              <a:cs typeface="Montserrat Light" charset="0"/>
            </a:endParaRPr>
          </a:p>
        </p:txBody>
      </p:sp>
      <p:sp>
        <p:nvSpPr>
          <p:cNvPr id="13" name="TextBox 35">
            <a:extLst>
              <a:ext uri="{FF2B5EF4-FFF2-40B4-BE49-F238E27FC236}">
                <a16:creationId xmlns:a16="http://schemas.microsoft.com/office/drawing/2014/main" id="{F4FD270C-DAC5-0143-75DE-C5A6650588CB}"/>
              </a:ext>
            </a:extLst>
          </p:cNvPr>
          <p:cNvSpPr txBox="1"/>
          <p:nvPr/>
        </p:nvSpPr>
        <p:spPr>
          <a:xfrm>
            <a:off x="6553250" y="330620"/>
            <a:ext cx="973664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20" b="1" spc="360">
                <a:latin typeface="Montserrat" charset="0"/>
                <a:ea typeface="Montserrat" charset="0"/>
                <a:cs typeface="Montserrat" charset="0"/>
              </a:rPr>
              <a:t>2023</a:t>
            </a:r>
            <a:endParaRPr lang="en-US" sz="2880" b="1" spc="36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8BD7798E-D91D-F5A8-3F4E-57FA92DD4831}"/>
              </a:ext>
            </a:extLst>
          </p:cNvPr>
          <p:cNvSpPr txBox="1"/>
          <p:nvPr/>
        </p:nvSpPr>
        <p:spPr>
          <a:xfrm>
            <a:off x="5173924" y="2330348"/>
            <a:ext cx="4524399" cy="3323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5740" indent="-20574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 Light" charset="0"/>
                <a:cs typeface="Montserrat Light" charset="0"/>
              </a:rPr>
              <a:t>Leis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Complementares</a:t>
            </a:r>
            <a:r>
              <a:rPr lang="en-US" sz="1400" dirty="0">
                <a:latin typeface="Montserrat Light" charset="0"/>
                <a:cs typeface="Montserrat Light" charset="0"/>
              </a:rPr>
              <a:t> que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regulamentam</a:t>
            </a:r>
            <a:r>
              <a:rPr lang="en-US" sz="1400" dirty="0">
                <a:latin typeface="Montserrat Light" charset="0"/>
                <a:cs typeface="Montserrat Light" charset="0"/>
              </a:rPr>
              <a:t>:</a:t>
            </a:r>
          </a:p>
          <a:p>
            <a:pPr marL="205740" indent="-20574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Montserrat Light" charset="0"/>
              <a:cs typeface="Montserrat Light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latin typeface="Montserrat Light" charset="0"/>
                <a:cs typeface="Montserrat Light" charset="0"/>
              </a:rPr>
              <a:t>- o IBS e a CBS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Montserrat Light" charset="0"/>
                <a:cs typeface="Montserrat Light" charset="0"/>
              </a:rPr>
              <a:t>- o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Conselho</a:t>
            </a:r>
            <a:r>
              <a:rPr lang="en-US" sz="1400" dirty="0">
                <a:latin typeface="Montserrat Light" charset="0"/>
                <a:cs typeface="Montserrat Light" charset="0"/>
              </a:rPr>
              <a:t>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Federativo</a:t>
            </a:r>
            <a:r>
              <a:rPr lang="en-US" sz="1400" dirty="0">
                <a:latin typeface="Montserrat Light" charset="0"/>
                <a:cs typeface="Montserrat Light" charset="0"/>
              </a:rPr>
              <a:t> do IBS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Montserrat Light" charset="0"/>
                <a:cs typeface="Montserrat Light" charset="0"/>
              </a:rPr>
              <a:t>- o Fundo de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Desenvolvimento</a:t>
            </a:r>
            <a:r>
              <a:rPr lang="en-US" sz="1400" dirty="0">
                <a:latin typeface="Montserrat Light" charset="0"/>
                <a:cs typeface="Montserrat Light" charset="0"/>
              </a:rPr>
              <a:t> Regional</a:t>
            </a:r>
            <a:br>
              <a:rPr lang="en-US" sz="1400" dirty="0">
                <a:latin typeface="Montserrat Light" charset="0"/>
                <a:cs typeface="Montserrat Light" charset="0"/>
              </a:rPr>
            </a:br>
            <a:r>
              <a:rPr lang="en-US" sz="1400" dirty="0">
                <a:latin typeface="Montserrat Light" charset="0"/>
                <a:cs typeface="Montserrat Light" charset="0"/>
              </a:rPr>
              <a:t>- o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ressarcimento</a:t>
            </a:r>
            <a:r>
              <a:rPr lang="en-US" sz="1400" dirty="0">
                <a:latin typeface="Montserrat Light" charset="0"/>
                <a:cs typeface="Montserrat Light" charset="0"/>
              </a:rPr>
              <a:t> 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saldos</a:t>
            </a:r>
            <a:r>
              <a:rPr lang="en-US" sz="1400" dirty="0">
                <a:latin typeface="Montserrat Light" charset="0"/>
                <a:cs typeface="Montserrat Light" charset="0"/>
              </a:rPr>
              <a:t>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credores</a:t>
            </a:r>
            <a:r>
              <a:rPr lang="en-US" sz="1400" dirty="0">
                <a:latin typeface="Montserrat Light" charset="0"/>
                <a:cs typeface="Montserrat Light" charset="0"/>
              </a:rPr>
              <a:t> do ICMS</a:t>
            </a:r>
          </a:p>
          <a:p>
            <a:pPr marL="205740" indent="-205740">
              <a:lnSpc>
                <a:spcPct val="150000"/>
              </a:lnSpc>
              <a:buFontTx/>
              <a:buChar char="-"/>
            </a:pPr>
            <a:endParaRPr lang="en-US" sz="1400" dirty="0">
              <a:latin typeface="Montserrat Light" charset="0"/>
              <a:cs typeface="Montserrat Light" charset="0"/>
            </a:endParaRPr>
          </a:p>
          <a:p>
            <a:pPr marL="205740" indent="-20574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 Light" charset="0"/>
                <a:cs typeface="Montserrat Light" charset="0"/>
              </a:rPr>
              <a:t>Lei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ordinária</a:t>
            </a:r>
            <a:r>
              <a:rPr lang="en-US" sz="1400" dirty="0">
                <a:latin typeface="Montserrat Light" charset="0"/>
                <a:cs typeface="Montserrat Light" charset="0"/>
              </a:rPr>
              <a:t> do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Imposto</a:t>
            </a:r>
            <a:r>
              <a:rPr lang="en-US" sz="1400" dirty="0">
                <a:latin typeface="Montserrat Light" charset="0"/>
                <a:cs typeface="Montserrat Light" charset="0"/>
              </a:rPr>
              <a:t>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Seletivo</a:t>
            </a:r>
            <a:endParaRPr lang="en-US" sz="1400" dirty="0">
              <a:latin typeface="Montserrat Light" charset="0"/>
              <a:cs typeface="Montserrat Light" charset="0"/>
            </a:endParaRPr>
          </a:p>
          <a:p>
            <a:pPr marL="205740" indent="-20574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latin typeface="Montserrat Light" charset="0"/>
                <a:cs typeface="Montserrat Light" charset="0"/>
              </a:rPr>
              <a:t>Desenvolvimento</a:t>
            </a:r>
            <a:r>
              <a:rPr lang="en-US" sz="1400" dirty="0">
                <a:latin typeface="Montserrat Light" charset="0"/>
                <a:cs typeface="Montserrat Light" charset="0"/>
              </a:rPr>
              <a:t> Sistema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cobrança</a:t>
            </a:r>
            <a:r>
              <a:rPr lang="en-US" sz="1400" dirty="0">
                <a:latin typeface="Montserrat Light" charset="0"/>
                <a:cs typeface="Montserrat Light" charset="0"/>
              </a:rPr>
              <a:t> CBS e IBS</a:t>
            </a:r>
          </a:p>
          <a:p>
            <a:pPr>
              <a:lnSpc>
                <a:spcPct val="150000"/>
              </a:lnSpc>
            </a:pPr>
            <a:endParaRPr lang="en-US" sz="14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5" name="TextBox 37">
            <a:extLst>
              <a:ext uri="{FF2B5EF4-FFF2-40B4-BE49-F238E27FC236}">
                <a16:creationId xmlns:a16="http://schemas.microsoft.com/office/drawing/2014/main" id="{043D028B-B83F-1F42-19AA-E2517D8154DE}"/>
              </a:ext>
            </a:extLst>
          </p:cNvPr>
          <p:cNvSpPr txBox="1"/>
          <p:nvPr/>
        </p:nvSpPr>
        <p:spPr>
          <a:xfrm>
            <a:off x="5961260" y="1873325"/>
            <a:ext cx="2157643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20" b="1" spc="360" dirty="0">
                <a:latin typeface="Montserrat" charset="0"/>
                <a:ea typeface="Montserrat" charset="0"/>
                <a:cs typeface="Montserrat" charset="0"/>
              </a:rPr>
              <a:t>2024 - 2025</a:t>
            </a:r>
            <a:endParaRPr lang="en-US" sz="2880" b="1" spc="36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6" name="TextBox 40">
            <a:extLst>
              <a:ext uri="{FF2B5EF4-FFF2-40B4-BE49-F238E27FC236}">
                <a16:creationId xmlns:a16="http://schemas.microsoft.com/office/drawing/2014/main" id="{A801A717-FF85-D6D7-C2D5-13A0D7A62141}"/>
              </a:ext>
            </a:extLst>
          </p:cNvPr>
          <p:cNvSpPr txBox="1"/>
          <p:nvPr/>
        </p:nvSpPr>
        <p:spPr>
          <a:xfrm>
            <a:off x="5173924" y="5916946"/>
            <a:ext cx="3732317" cy="1384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5740" indent="-20574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 Light" charset="0"/>
                <a:cs typeface="Montserrat Light" charset="0"/>
              </a:rPr>
              <a:t>Ano teste da CBS, à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alíquota</a:t>
            </a:r>
            <a:r>
              <a:rPr lang="en-US" sz="1400" dirty="0">
                <a:latin typeface="Montserrat Light" charset="0"/>
                <a:cs typeface="Montserrat Light" charset="0"/>
              </a:rPr>
              <a:t> de </a:t>
            </a:r>
            <a:r>
              <a:rPr lang="en-US" sz="1400">
                <a:latin typeface="Montserrat Light" charset="0"/>
                <a:cs typeface="Montserrat Light" charset="0"/>
              </a:rPr>
              <a:t>0,9%, e </a:t>
            </a:r>
            <a:r>
              <a:rPr lang="en-US" sz="1400" dirty="0">
                <a:latin typeface="Montserrat Light" charset="0"/>
                <a:cs typeface="Montserrat Light" charset="0"/>
              </a:rPr>
              <a:t>do IBS, à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alíquota</a:t>
            </a:r>
            <a:r>
              <a:rPr lang="en-US" sz="1400" dirty="0">
                <a:latin typeface="Montserrat Light" charset="0"/>
                <a:cs typeface="Montserrat Light" charset="0"/>
              </a:rPr>
              <a:t> de 0,1</a:t>
            </a:r>
            <a:r>
              <a:rPr lang="en-US" sz="1400">
                <a:latin typeface="Montserrat Light" charset="0"/>
                <a:cs typeface="Montserrat Light" charset="0"/>
              </a:rPr>
              <a:t>%,  compensáveis </a:t>
            </a:r>
            <a:r>
              <a:rPr lang="en-US" sz="1400" dirty="0">
                <a:latin typeface="Montserrat Light" charset="0"/>
                <a:cs typeface="Montserrat Light" charset="0"/>
              </a:rPr>
              <a:t>com PIS/</a:t>
            </a:r>
            <a:r>
              <a:rPr lang="en-US" sz="1400" err="1">
                <a:latin typeface="Montserrat Light" charset="0"/>
                <a:cs typeface="Montserrat Light" charset="0"/>
              </a:rPr>
              <a:t>Cofins</a:t>
            </a:r>
            <a:r>
              <a:rPr lang="en-US" sz="1400">
                <a:latin typeface="Montserrat Light" charset="0"/>
                <a:cs typeface="Montserrat Light" charset="0"/>
              </a:rPr>
              <a:t> e </a:t>
            </a:r>
            <a:r>
              <a:rPr lang="en-US" sz="1400" dirty="0">
                <a:latin typeface="Montserrat Light" charset="0"/>
                <a:cs typeface="Montserrat Light" charset="0"/>
              </a:rPr>
              <a:t>com outros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tributos</a:t>
            </a:r>
            <a:r>
              <a:rPr lang="en-US" sz="1400" dirty="0">
                <a:latin typeface="Montserrat Light" charset="0"/>
                <a:cs typeface="Montserrat Light" charset="0"/>
              </a:rPr>
              <a:t>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federais</a:t>
            </a:r>
            <a:endParaRPr lang="en-US" sz="1400" dirty="0">
              <a:latin typeface="Montserrat Light" charset="0"/>
              <a:cs typeface="Montserrat Light" charset="0"/>
            </a:endParaRPr>
          </a:p>
        </p:txBody>
      </p:sp>
      <p:sp>
        <p:nvSpPr>
          <p:cNvPr id="17" name="TextBox 41">
            <a:extLst>
              <a:ext uri="{FF2B5EF4-FFF2-40B4-BE49-F238E27FC236}">
                <a16:creationId xmlns:a16="http://schemas.microsoft.com/office/drawing/2014/main" id="{348BA125-B2AA-26F6-90E1-839E303990DB}"/>
              </a:ext>
            </a:extLst>
          </p:cNvPr>
          <p:cNvSpPr txBox="1"/>
          <p:nvPr/>
        </p:nvSpPr>
        <p:spPr>
          <a:xfrm>
            <a:off x="6451237" y="5459923"/>
            <a:ext cx="984886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20" b="1" spc="360" dirty="0">
                <a:latin typeface="Montserrat" charset="0"/>
                <a:ea typeface="Montserrat" charset="0"/>
                <a:cs typeface="Montserrat" charset="0"/>
              </a:rPr>
              <a:t>2026</a:t>
            </a:r>
            <a:endParaRPr lang="en-US" sz="2880" b="1" spc="36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8" name="TextBox 42">
            <a:extLst>
              <a:ext uri="{FF2B5EF4-FFF2-40B4-BE49-F238E27FC236}">
                <a16:creationId xmlns:a16="http://schemas.microsoft.com/office/drawing/2014/main" id="{1E3161A0-A1B5-20A7-3AE9-1E16904DC24C}"/>
              </a:ext>
            </a:extLst>
          </p:cNvPr>
          <p:cNvSpPr txBox="1"/>
          <p:nvPr/>
        </p:nvSpPr>
        <p:spPr>
          <a:xfrm>
            <a:off x="10418384" y="631649"/>
            <a:ext cx="3611368" cy="171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5740" indent="-20574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latin typeface="Montserrat Light" charset="0"/>
                <a:cs typeface="Montserrat Light" charset="0"/>
              </a:rPr>
              <a:t>Cobrança</a:t>
            </a:r>
            <a:r>
              <a:rPr lang="en-US" sz="1400" dirty="0">
                <a:latin typeface="Montserrat Light" charset="0"/>
                <a:cs typeface="Montserrat Light" charset="0"/>
              </a:rPr>
              <a:t> da CBS e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extinção</a:t>
            </a:r>
            <a:r>
              <a:rPr lang="en-US" sz="1400" dirty="0">
                <a:latin typeface="Montserrat Light" charset="0"/>
                <a:cs typeface="Montserrat Light" charset="0"/>
              </a:rPr>
              <a:t> do PIS e da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Cofins</a:t>
            </a:r>
            <a:endParaRPr lang="en-US" sz="1400" dirty="0">
              <a:latin typeface="Montserrat Light" charset="0"/>
              <a:cs typeface="Montserrat Light" charset="0"/>
            </a:endParaRPr>
          </a:p>
          <a:p>
            <a:pPr marL="205740" indent="-20574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Montserrat Light" charset="0"/>
                <a:cs typeface="Montserrat Light" charset="0"/>
              </a:rPr>
              <a:t>Redução </a:t>
            </a:r>
            <a:r>
              <a:rPr lang="en-US" sz="1400" dirty="0">
                <a:latin typeface="Montserrat Light" charset="0"/>
                <a:cs typeface="Montserrat Light" charset="0"/>
              </a:rPr>
              <a:t>a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zerodas</a:t>
            </a:r>
            <a:r>
              <a:rPr lang="en-US" sz="1400" dirty="0">
                <a:latin typeface="Montserrat Light" charset="0"/>
                <a:cs typeface="Montserrat Light" charset="0"/>
              </a:rPr>
              <a:t>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alíquotas</a:t>
            </a:r>
            <a:r>
              <a:rPr lang="en-US" sz="1400" dirty="0">
                <a:latin typeface="Montserrat Light" charset="0"/>
                <a:cs typeface="Montserrat Light" charset="0"/>
              </a:rPr>
              <a:t> </a:t>
            </a:r>
            <a:r>
              <a:rPr lang="en-US" sz="1400">
                <a:latin typeface="Montserrat Light" charset="0"/>
                <a:cs typeface="Montserrat Light" charset="0"/>
              </a:rPr>
              <a:t>do IPI </a:t>
            </a:r>
            <a:br>
              <a:rPr lang="en-US" sz="1400">
                <a:latin typeface="Montserrat Light" charset="0"/>
                <a:cs typeface="Montserrat Light" charset="0"/>
              </a:rPr>
            </a:br>
            <a:r>
              <a:rPr lang="en-US" sz="1400">
                <a:latin typeface="Montserrat Light" charset="0"/>
                <a:cs typeface="Montserrat Light" charset="0"/>
              </a:rPr>
              <a:t>(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exceto</a:t>
            </a:r>
            <a:r>
              <a:rPr lang="en-US" sz="1400" dirty="0">
                <a:latin typeface="Montserrat Light" charset="0"/>
                <a:cs typeface="Montserrat Light" charset="0"/>
              </a:rPr>
              <a:t> ZFM)</a:t>
            </a:r>
          </a:p>
          <a:p>
            <a:pPr marL="205740" indent="-20574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Montserrat Light" charset="0"/>
                <a:cs typeface="Montserrat Light" charset="0"/>
              </a:rPr>
              <a:t>Instituição </a:t>
            </a:r>
            <a:r>
              <a:rPr lang="en-US" sz="1400" dirty="0">
                <a:latin typeface="Montserrat Light" charset="0"/>
                <a:cs typeface="Montserrat Light" charset="0"/>
              </a:rPr>
              <a:t>do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Imposto</a:t>
            </a:r>
            <a:r>
              <a:rPr lang="en-US" sz="1400" dirty="0">
                <a:latin typeface="Montserrat Light" charset="0"/>
                <a:cs typeface="Montserrat Light" charset="0"/>
              </a:rPr>
              <a:t>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Seletivo</a:t>
            </a:r>
            <a:endParaRPr lang="en-US" sz="1400" dirty="0">
              <a:latin typeface="Montserrat Light" charset="0"/>
              <a:cs typeface="Montserrat Light" charset="0"/>
            </a:endParaRPr>
          </a:p>
        </p:txBody>
      </p:sp>
      <p:sp>
        <p:nvSpPr>
          <p:cNvPr id="19" name="TextBox 43">
            <a:extLst>
              <a:ext uri="{FF2B5EF4-FFF2-40B4-BE49-F238E27FC236}">
                <a16:creationId xmlns:a16="http://schemas.microsoft.com/office/drawing/2014/main" id="{189AEC96-46AF-AC36-E8C3-669B6873C63C}"/>
              </a:ext>
            </a:extLst>
          </p:cNvPr>
          <p:cNvSpPr txBox="1"/>
          <p:nvPr/>
        </p:nvSpPr>
        <p:spPr>
          <a:xfrm>
            <a:off x="11553361" y="243851"/>
            <a:ext cx="115535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20" b="1" spc="360" dirty="0">
                <a:latin typeface="Montserrat" charset="0"/>
                <a:ea typeface="Montserrat" charset="0"/>
                <a:cs typeface="Montserrat" charset="0"/>
              </a:rPr>
              <a:t>2027</a:t>
            </a:r>
            <a:endParaRPr lang="en-US" sz="2880" b="1" spc="36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0" name="TextBox 44">
            <a:extLst>
              <a:ext uri="{FF2B5EF4-FFF2-40B4-BE49-F238E27FC236}">
                <a16:creationId xmlns:a16="http://schemas.microsoft.com/office/drawing/2014/main" id="{8F4D160A-64AD-6076-02E7-2AD7692AF86E}"/>
              </a:ext>
            </a:extLst>
          </p:cNvPr>
          <p:cNvSpPr txBox="1"/>
          <p:nvPr/>
        </p:nvSpPr>
        <p:spPr>
          <a:xfrm>
            <a:off x="10260714" y="3003575"/>
            <a:ext cx="3769038" cy="3287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5740" indent="-20574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latin typeface="Montserrat Light" charset="0"/>
                <a:cs typeface="Montserrat Light" charset="0"/>
              </a:rPr>
              <a:t>Transição</a:t>
            </a:r>
            <a:r>
              <a:rPr lang="en-US" sz="1400" dirty="0">
                <a:latin typeface="Montserrat Light" charset="0"/>
                <a:cs typeface="Montserrat Light" charset="0"/>
              </a:rPr>
              <a:t> ICMS e do ISS para o IBS via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aumento</a:t>
            </a:r>
            <a:r>
              <a:rPr lang="en-US" sz="1400" dirty="0">
                <a:latin typeface="Montserrat Light" charset="0"/>
                <a:cs typeface="Montserrat Light" charset="0"/>
              </a:rPr>
              <a:t> gradual da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alíquota</a:t>
            </a:r>
            <a:r>
              <a:rPr lang="en-US" sz="1400" dirty="0">
                <a:latin typeface="Montserrat Light" charset="0"/>
                <a:cs typeface="Montserrat Light" charset="0"/>
              </a:rPr>
              <a:t> do IBS e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redução</a:t>
            </a:r>
            <a:r>
              <a:rPr lang="en-US" sz="1400" dirty="0">
                <a:latin typeface="Montserrat Light" charset="0"/>
                <a:cs typeface="Montserrat Light" charset="0"/>
              </a:rPr>
              <a:t> gradual das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alíquotas</a:t>
            </a:r>
            <a:r>
              <a:rPr lang="en-US" sz="1400" dirty="0">
                <a:latin typeface="Montserrat Light" charset="0"/>
                <a:cs typeface="Montserrat Light" charset="0"/>
              </a:rPr>
              <a:t> do ICMS e do ISS:</a:t>
            </a:r>
          </a:p>
          <a:p>
            <a:pPr marL="205740" indent="-20574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Montserrat Light" charset="0"/>
              <a:cs typeface="Montserrat Light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latin typeface="Montserrat Light" charset="0"/>
                <a:cs typeface="Montserrat Light" charset="0"/>
              </a:rPr>
              <a:t>‐ 10%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em</a:t>
            </a:r>
            <a:r>
              <a:rPr lang="en-US" sz="1400" dirty="0">
                <a:latin typeface="Montserrat Light" charset="0"/>
                <a:cs typeface="Montserrat Light" charset="0"/>
              </a:rPr>
              <a:t> 2029 </a:t>
            </a:r>
            <a:br>
              <a:rPr lang="en-US" sz="1400" dirty="0">
                <a:latin typeface="Montserrat Light" charset="0"/>
                <a:cs typeface="Montserrat Light" charset="0"/>
              </a:rPr>
            </a:br>
            <a:r>
              <a:rPr lang="en-US" sz="1400" dirty="0">
                <a:latin typeface="Montserrat Light" charset="0"/>
                <a:cs typeface="Montserrat Light" charset="0"/>
              </a:rPr>
              <a:t>‐ 20%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em</a:t>
            </a:r>
            <a:r>
              <a:rPr lang="en-US" sz="1400" dirty="0">
                <a:latin typeface="Montserrat Light" charset="0"/>
                <a:cs typeface="Montserrat Light" charset="0"/>
              </a:rPr>
              <a:t> 2030</a:t>
            </a:r>
            <a:br>
              <a:rPr lang="en-US" sz="1400" dirty="0">
                <a:latin typeface="Montserrat Light" charset="0"/>
                <a:cs typeface="Montserrat Light" charset="0"/>
              </a:rPr>
            </a:br>
            <a:r>
              <a:rPr lang="en-US" sz="1400" dirty="0">
                <a:latin typeface="Montserrat Light" charset="0"/>
                <a:cs typeface="Montserrat Light" charset="0"/>
              </a:rPr>
              <a:t>‐ 30%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em</a:t>
            </a:r>
            <a:r>
              <a:rPr lang="en-US" sz="1400" dirty="0">
                <a:latin typeface="Montserrat Light" charset="0"/>
                <a:cs typeface="Montserrat Light" charset="0"/>
              </a:rPr>
              <a:t> 2031</a:t>
            </a:r>
            <a:br>
              <a:rPr lang="en-US" sz="1400" dirty="0">
                <a:latin typeface="Montserrat Light" charset="0"/>
                <a:cs typeface="Montserrat Light" charset="0"/>
              </a:rPr>
            </a:br>
            <a:r>
              <a:rPr lang="en-US" sz="1400" dirty="0">
                <a:latin typeface="Montserrat Light" charset="0"/>
                <a:cs typeface="Montserrat Light" charset="0"/>
              </a:rPr>
              <a:t>‐ 40%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em</a:t>
            </a:r>
            <a:r>
              <a:rPr lang="en-US" sz="1400" dirty="0">
                <a:latin typeface="Montserrat Light" charset="0"/>
                <a:cs typeface="Montserrat Light" charset="0"/>
              </a:rPr>
              <a:t> 2032</a:t>
            </a:r>
            <a:br>
              <a:rPr lang="en-US" sz="1400" dirty="0">
                <a:latin typeface="Montserrat Light" charset="0"/>
                <a:cs typeface="Montserrat Light" charset="0"/>
              </a:rPr>
            </a:br>
            <a:r>
              <a:rPr lang="en-US" sz="1400" dirty="0">
                <a:latin typeface="Montserrat Light" charset="0"/>
                <a:cs typeface="Montserrat Light" charset="0"/>
              </a:rPr>
              <a:t>‐ 100% </a:t>
            </a:r>
            <a:r>
              <a:rPr lang="en-US" sz="1400" dirty="0" err="1">
                <a:latin typeface="Montserrat Light" charset="0"/>
                <a:cs typeface="Montserrat Light" charset="0"/>
              </a:rPr>
              <a:t>em</a:t>
            </a:r>
            <a:r>
              <a:rPr lang="en-US" sz="1400" dirty="0">
                <a:latin typeface="Montserrat Light" charset="0"/>
                <a:cs typeface="Montserrat Light" charset="0"/>
              </a:rPr>
              <a:t> 2033</a:t>
            </a:r>
          </a:p>
        </p:txBody>
      </p:sp>
      <p:sp>
        <p:nvSpPr>
          <p:cNvPr id="21" name="TextBox 45">
            <a:extLst>
              <a:ext uri="{FF2B5EF4-FFF2-40B4-BE49-F238E27FC236}">
                <a16:creationId xmlns:a16="http://schemas.microsoft.com/office/drawing/2014/main" id="{DDFC0BF5-C3E0-D80A-8E19-AEB180007A1D}"/>
              </a:ext>
            </a:extLst>
          </p:cNvPr>
          <p:cNvSpPr txBox="1"/>
          <p:nvPr/>
        </p:nvSpPr>
        <p:spPr>
          <a:xfrm>
            <a:off x="11127079" y="2573402"/>
            <a:ext cx="2149627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20" b="1" spc="360" dirty="0">
                <a:latin typeface="Montserrat" charset="0"/>
                <a:ea typeface="Montserrat" charset="0"/>
                <a:cs typeface="Montserrat" charset="0"/>
              </a:rPr>
              <a:t>2028 - 2032</a:t>
            </a:r>
            <a:endParaRPr lang="en-US" sz="2880" b="1" spc="36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2" name="TextBox 46">
            <a:extLst>
              <a:ext uri="{FF2B5EF4-FFF2-40B4-BE49-F238E27FC236}">
                <a16:creationId xmlns:a16="http://schemas.microsoft.com/office/drawing/2014/main" id="{E256D2EE-6E0C-F0B9-341A-8635CE6B15A5}"/>
              </a:ext>
            </a:extLst>
          </p:cNvPr>
          <p:cNvSpPr txBox="1"/>
          <p:nvPr/>
        </p:nvSpPr>
        <p:spPr>
          <a:xfrm>
            <a:off x="10281034" y="6728222"/>
            <a:ext cx="3569129" cy="719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5740" indent="-20574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 err="1">
                <a:latin typeface="Montserrat Light" charset="0"/>
                <a:cs typeface="Montserrat Light" charset="0"/>
              </a:rPr>
              <a:t>Vigência</a:t>
            </a:r>
            <a:r>
              <a:rPr lang="en-US" sz="1400" b="1" dirty="0">
                <a:latin typeface="Montserrat Light" charset="0"/>
                <a:cs typeface="Montserrat Light" charset="0"/>
              </a:rPr>
              <a:t> integral do novo </a:t>
            </a:r>
            <a:r>
              <a:rPr lang="en-US" sz="1400" b="1" dirty="0" err="1">
                <a:latin typeface="Montserrat Light" charset="0"/>
                <a:cs typeface="Montserrat Light" charset="0"/>
              </a:rPr>
              <a:t>modelo</a:t>
            </a:r>
            <a:r>
              <a:rPr lang="en-US" sz="1400" b="1" dirty="0">
                <a:latin typeface="Montserrat Light" charset="0"/>
                <a:cs typeface="Montserrat Light" charset="0"/>
              </a:rPr>
              <a:t> e </a:t>
            </a:r>
            <a:r>
              <a:rPr lang="en-US" sz="1400" b="1" dirty="0" err="1">
                <a:latin typeface="Montserrat Light" charset="0"/>
                <a:cs typeface="Montserrat Light" charset="0"/>
              </a:rPr>
              <a:t>extinção</a:t>
            </a:r>
            <a:r>
              <a:rPr lang="en-US" sz="1400" b="1" dirty="0">
                <a:latin typeface="Montserrat Light" charset="0"/>
                <a:cs typeface="Montserrat Light" charset="0"/>
              </a:rPr>
              <a:t> do ICMS, do ISS e do IPI</a:t>
            </a:r>
          </a:p>
        </p:txBody>
      </p:sp>
      <p:sp>
        <p:nvSpPr>
          <p:cNvPr id="23" name="TextBox 47">
            <a:extLst>
              <a:ext uri="{FF2B5EF4-FFF2-40B4-BE49-F238E27FC236}">
                <a16:creationId xmlns:a16="http://schemas.microsoft.com/office/drawing/2014/main" id="{01DAFB48-6B6A-9EFC-7B3A-18BE7FC9C77C}"/>
              </a:ext>
            </a:extLst>
          </p:cNvPr>
          <p:cNvSpPr txBox="1"/>
          <p:nvPr/>
        </p:nvSpPr>
        <p:spPr>
          <a:xfrm>
            <a:off x="11664528" y="6301590"/>
            <a:ext cx="973664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20" b="1" spc="360" dirty="0">
                <a:latin typeface="Montserrat" charset="0"/>
                <a:ea typeface="Montserrat" charset="0"/>
                <a:cs typeface="Montserrat" charset="0"/>
              </a:rPr>
              <a:t>2033</a:t>
            </a:r>
            <a:endParaRPr lang="en-US" sz="2880" b="1" spc="360" dirty="0">
              <a:latin typeface="Montserrat" charset="0"/>
              <a:ea typeface="Montserrat" charset="0"/>
              <a:cs typeface="Montserrat" charset="0"/>
            </a:endParaRPr>
          </a:p>
        </p:txBody>
      </p:sp>
      <p:cxnSp>
        <p:nvCxnSpPr>
          <p:cNvPr id="24" name="Straight Connector 13">
            <a:extLst>
              <a:ext uri="{FF2B5EF4-FFF2-40B4-BE49-F238E27FC236}">
                <a16:creationId xmlns:a16="http://schemas.microsoft.com/office/drawing/2014/main" id="{BEC7734D-4012-4E9E-8B80-78136E86BDB5}"/>
              </a:ext>
            </a:extLst>
          </p:cNvPr>
          <p:cNvCxnSpPr/>
          <p:nvPr/>
        </p:nvCxnSpPr>
        <p:spPr>
          <a:xfrm>
            <a:off x="9860883" y="223530"/>
            <a:ext cx="0" cy="766800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0035" y="759301"/>
            <a:ext cx="4358997" cy="544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4450" dirty="0">
                <a:latin typeface="Montserrat" panose="00000500000000000000" pitchFamily="2" charset="0"/>
                <a:ea typeface="Alexandria" pitchFamily="34" charset="-122"/>
                <a:cs typeface="Alexandria" pitchFamily="34" charset="-120"/>
              </a:rPr>
              <a:t>Sobre o Curso</a:t>
            </a:r>
            <a:endParaRPr lang="en-US" sz="4450" dirty="0">
              <a:latin typeface="Montserrat" panose="00000500000000000000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0034" y="1463538"/>
            <a:ext cx="6492359" cy="1394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O curso será a fonte mais completa, confiável e didática do Brasil sobre a Reforma Tributária voltada ao mercado </a:t>
            </a:r>
            <a:r>
              <a:rPr lang="en-US" sz="170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farmacêutico.</a:t>
            </a:r>
          </a:p>
          <a:p>
            <a:pPr marL="0" indent="0" algn="l">
              <a:lnSpc>
                <a:spcPts val="2150"/>
              </a:lnSpc>
              <a:buNone/>
            </a:pPr>
            <a:endParaRPr lang="en-US" sz="1700">
              <a:latin typeface="Montserrat Light" panose="00000400000000000000" pitchFamily="2" charset="0"/>
              <a:ea typeface="Nobile" pitchFamily="34" charset="-122"/>
              <a:cs typeface="Nobile" pitchFamily="34" charset="-120"/>
            </a:endParaRPr>
          </a:p>
          <a:p>
            <a:pPr marL="0" indent="0" algn="l">
              <a:lnSpc>
                <a:spcPts val="2150"/>
              </a:lnSpc>
              <a:buNone/>
            </a:pPr>
            <a:r>
              <a:rPr lang="en-US" sz="170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Projetado </a:t>
            </a:r>
            <a:r>
              <a:rPr lang="en-US" sz="17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para atender farmácias, redes, distribuidores e indústrias, será a única fonte com explicações claras, atualizadas e baseadas em cases matemáticos e na própria legislação.</a:t>
            </a:r>
            <a:endParaRPr lang="en-US" sz="1700" dirty="0">
              <a:latin typeface="Montserrat Light" panose="00000400000000000000" pitchFamily="2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00033" y="3842169"/>
            <a:ext cx="6492359" cy="278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O conteúdo incluirá:</a:t>
            </a:r>
            <a:endParaRPr lang="en-US" sz="1700" b="1" dirty="0">
              <a:latin typeface="Montserrat Light" panose="00000400000000000000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00033" y="4277937"/>
            <a:ext cx="6492359" cy="278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7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Casos reais do mercado farma</a:t>
            </a:r>
            <a:endParaRPr lang="en-US" sz="1700" dirty="0">
              <a:latin typeface="Montserrat Light" panose="00000400000000000000" pitchFamily="2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600033" y="4617742"/>
            <a:ext cx="6492359" cy="278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7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Simuladores de impacto tributário e de precificação</a:t>
            </a:r>
            <a:endParaRPr lang="en-US" sz="1700" dirty="0">
              <a:latin typeface="Montserrat Light" panose="00000400000000000000" pitchFamily="2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600033" y="4957546"/>
            <a:ext cx="6492359" cy="278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7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Explicações diretas da legislação e suas aplicações</a:t>
            </a:r>
            <a:endParaRPr lang="en-US" sz="1700" dirty="0">
              <a:latin typeface="Montserrat Light" panose="00000400000000000000" pitchFamily="2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600033" y="5297350"/>
            <a:ext cx="6492359" cy="278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7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Modelos práticos por tipo de operação e canal de venda</a:t>
            </a:r>
            <a:endParaRPr lang="en-US" sz="1700" dirty="0">
              <a:latin typeface="Montserrat Light" panose="00000400000000000000" pitchFamily="2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423701" y="6033491"/>
            <a:ext cx="6492359" cy="836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b="1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E mais: </a:t>
            </a:r>
            <a:r>
              <a:rPr lang="en-US" sz="1400" dirty="0">
                <a:latin typeface="Montserrat Light" panose="00000400000000000000" pitchFamily="2" charset="0"/>
                <a:ea typeface="Nobile" pitchFamily="34" charset="-122"/>
                <a:cs typeface="Nobile" pitchFamily="34" charset="-120"/>
              </a:rPr>
              <a:t>o curso será 100% gratuito e atualizado constantemente. Assim que houver qualquer mudança oficial por parte do governo, o vídeo antigo será retirado e um novo vídeo atualizado será colocado no ar.</a:t>
            </a:r>
            <a:endParaRPr lang="en-US" sz="1400" dirty="0">
              <a:latin typeface="Montserrat Light" panose="00000400000000000000" pitchFamily="2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0B39698-C81F-6DE1-FFFF-4A74E5658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95" y="6716278"/>
            <a:ext cx="1690087" cy="1040892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99EC2B2B-58BB-C203-42B5-80ADE3CE2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701" y="1304131"/>
            <a:ext cx="6611020" cy="44056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FA774A-E879-486B-DED7-8CBB2EF91773}"/>
              </a:ext>
            </a:extLst>
          </p:cNvPr>
          <p:cNvSpPr txBox="1"/>
          <p:nvPr/>
        </p:nvSpPr>
        <p:spPr>
          <a:xfrm>
            <a:off x="3571441" y="463906"/>
            <a:ext cx="6999032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97060"/>
            <a:r>
              <a:rPr lang="en-US" sz="4450" spc="36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Planos de Patrocínio</a:t>
            </a:r>
            <a:endParaRPr lang="en-US" sz="4450" spc="360" dirty="0">
              <a:solidFill>
                <a:srgbClr val="000000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FCA79A-1222-FD8E-FB0B-C3677217DA0D}"/>
              </a:ext>
            </a:extLst>
          </p:cNvPr>
          <p:cNvSpPr txBox="1"/>
          <p:nvPr/>
        </p:nvSpPr>
        <p:spPr>
          <a:xfrm>
            <a:off x="4315870" y="1634156"/>
            <a:ext cx="551016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97060"/>
            <a:r>
              <a:rPr lang="en-US" sz="1700" spc="72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Tabela de valores por lote:</a:t>
            </a:r>
            <a:endParaRPr lang="en-US" sz="1700" spc="720" dirty="0">
              <a:solidFill>
                <a:srgbClr val="000000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A27E4B-E3AF-ED70-740A-6777EA8A7B77}"/>
              </a:ext>
            </a:extLst>
          </p:cNvPr>
          <p:cNvSpPr/>
          <p:nvPr/>
        </p:nvSpPr>
        <p:spPr>
          <a:xfrm>
            <a:off x="1116881" y="2464413"/>
            <a:ext cx="3817163" cy="455645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060"/>
            <a:endParaRPr lang="en-US" sz="2160" dirty="0">
              <a:solidFill>
                <a:srgbClr val="FFFFFF"/>
              </a:solidFill>
              <a:latin typeface="Montserrat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22C487-666E-08BA-E785-16E4DB534D5C}"/>
              </a:ext>
            </a:extLst>
          </p:cNvPr>
          <p:cNvSpPr/>
          <p:nvPr/>
        </p:nvSpPr>
        <p:spPr>
          <a:xfrm>
            <a:off x="5432774" y="2464413"/>
            <a:ext cx="3817163" cy="4556455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060"/>
            <a:endParaRPr lang="en-US" sz="2160" dirty="0">
              <a:solidFill>
                <a:srgbClr val="FFFFFF"/>
              </a:solidFill>
              <a:latin typeface="Montserrat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714843-6D28-A285-C625-48E5CE51C88A}"/>
              </a:ext>
            </a:extLst>
          </p:cNvPr>
          <p:cNvSpPr/>
          <p:nvPr/>
        </p:nvSpPr>
        <p:spPr>
          <a:xfrm>
            <a:off x="9748667" y="2464413"/>
            <a:ext cx="3817163" cy="4556455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060"/>
            <a:endParaRPr lang="en-US" sz="2160" dirty="0">
              <a:solidFill>
                <a:srgbClr val="FFFFFF"/>
              </a:solidFill>
              <a:latin typeface="Montserrat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3F544293-ACE4-30CC-DC98-C9EC3000E01F}"/>
              </a:ext>
            </a:extLst>
          </p:cNvPr>
          <p:cNvSpPr txBox="1"/>
          <p:nvPr/>
        </p:nvSpPr>
        <p:spPr>
          <a:xfrm>
            <a:off x="1661101" y="3274700"/>
            <a:ext cx="272872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060"/>
            <a:r>
              <a:rPr lang="en-US" sz="2640" spc="36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1° LOTE</a:t>
            </a:r>
            <a:endParaRPr lang="en-US" sz="3960" spc="360" dirty="0">
              <a:solidFill>
                <a:schemeClr val="bg1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5FBEC7A2-876C-02AB-90C4-7683EAC3D742}"/>
              </a:ext>
            </a:extLst>
          </p:cNvPr>
          <p:cNvSpPr txBox="1"/>
          <p:nvPr/>
        </p:nvSpPr>
        <p:spPr>
          <a:xfrm>
            <a:off x="10130236" y="3261772"/>
            <a:ext cx="3092124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060"/>
            <a:r>
              <a:rPr lang="en-US" sz="2640" spc="360">
                <a:solidFill>
                  <a:srgbClr val="000000"/>
                </a:solidFill>
                <a:latin typeface="Montserrat Light" charset="0"/>
                <a:ea typeface="Montserrat Light" charset="0"/>
                <a:cs typeface="Montserrat Light" charset="0"/>
              </a:rPr>
              <a:t>3° LOTE</a:t>
            </a:r>
            <a:endParaRPr lang="en-US" sz="3960" spc="360" dirty="0">
              <a:solidFill>
                <a:srgbClr val="000000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DC5B75F7-B55E-5D64-63F6-99B1FD1B730B}"/>
              </a:ext>
            </a:extLst>
          </p:cNvPr>
          <p:cNvSpPr txBox="1"/>
          <p:nvPr/>
        </p:nvSpPr>
        <p:spPr>
          <a:xfrm>
            <a:off x="1417855" y="4254658"/>
            <a:ext cx="318699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060"/>
            <a:r>
              <a:rPr lang="en-US" sz="3240" spc="360">
                <a:solidFill>
                  <a:srgbClr val="4DA8AE"/>
                </a:solidFill>
                <a:latin typeface="Montserrat" charset="0"/>
                <a:ea typeface="Montserrat" charset="0"/>
                <a:cs typeface="Montserrat" charset="0"/>
              </a:rPr>
              <a:t>R$ 2.000,00</a:t>
            </a:r>
            <a:endParaRPr lang="en-US" sz="4800" spc="360" dirty="0">
              <a:solidFill>
                <a:srgbClr val="4DA8A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D0FF5E14-3895-F898-E61B-D05CA8749F69}"/>
              </a:ext>
            </a:extLst>
          </p:cNvPr>
          <p:cNvSpPr txBox="1"/>
          <p:nvPr/>
        </p:nvSpPr>
        <p:spPr>
          <a:xfrm>
            <a:off x="1567457" y="5241964"/>
            <a:ext cx="2916009" cy="70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060">
              <a:lnSpc>
                <a:spcPct val="150000"/>
              </a:lnSpc>
            </a:pPr>
            <a:r>
              <a:rPr lang="en-US" sz="1400" spc="18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Condição especial de lançamento</a:t>
            </a:r>
            <a:endParaRPr lang="en-US" sz="1400" spc="180" dirty="0">
              <a:solidFill>
                <a:schemeClr val="bg1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15BAC35E-8B75-EB81-9763-D8AFCEF1D90E}"/>
              </a:ext>
            </a:extLst>
          </p:cNvPr>
          <p:cNvSpPr txBox="1"/>
          <p:nvPr/>
        </p:nvSpPr>
        <p:spPr>
          <a:xfrm>
            <a:off x="10311938" y="4195401"/>
            <a:ext cx="272872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060"/>
            <a:r>
              <a:rPr lang="en-US" sz="3240" spc="360">
                <a:latin typeface="Montserrat" charset="0"/>
                <a:ea typeface="Montserrat" charset="0"/>
                <a:cs typeface="Montserrat" charset="0"/>
              </a:rPr>
              <a:t>R$ 6.000</a:t>
            </a:r>
            <a:endParaRPr lang="en-US" sz="4800" spc="36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ED78C87B-2A1F-2316-0ADD-803EF1FBEAAA}"/>
              </a:ext>
            </a:extLst>
          </p:cNvPr>
          <p:cNvSpPr txBox="1"/>
          <p:nvPr/>
        </p:nvSpPr>
        <p:spPr>
          <a:xfrm>
            <a:off x="10242162" y="5241964"/>
            <a:ext cx="2916009" cy="70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060">
              <a:lnSpc>
                <a:spcPct val="150000"/>
              </a:lnSpc>
            </a:pPr>
            <a:r>
              <a:rPr lang="pt-BR" sz="1400" spc="180">
                <a:latin typeface="Montserrat Light" charset="0"/>
                <a:ea typeface="Montserrat Light" charset="0"/>
                <a:cs typeface="Montserrat Light" charset="0"/>
              </a:rPr>
              <a:t>Após o preenchimento das vagas do 2º lote</a:t>
            </a:r>
            <a:endParaRPr lang="pt-BR" sz="1400" spc="18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grpSp>
        <p:nvGrpSpPr>
          <p:cNvPr id="13" name="Group 25">
            <a:extLst>
              <a:ext uri="{FF2B5EF4-FFF2-40B4-BE49-F238E27FC236}">
                <a16:creationId xmlns:a16="http://schemas.microsoft.com/office/drawing/2014/main" id="{22A2C4A2-02F1-632A-B551-2E8B8DC922B6}"/>
              </a:ext>
            </a:extLst>
          </p:cNvPr>
          <p:cNvGrpSpPr/>
          <p:nvPr/>
        </p:nvGrpSpPr>
        <p:grpSpPr>
          <a:xfrm>
            <a:off x="5883350" y="3261772"/>
            <a:ext cx="2916009" cy="2682436"/>
            <a:chOff x="9772911" y="4894313"/>
            <a:chExt cx="4860015" cy="4470728"/>
          </a:xfrm>
        </p:grpSpPr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CE495C2B-A0F0-F9BA-C0FF-C53129C692B0}"/>
                </a:ext>
              </a:extLst>
            </p:cNvPr>
            <p:cNvSpPr txBox="1"/>
            <p:nvPr/>
          </p:nvSpPr>
          <p:spPr>
            <a:xfrm>
              <a:off x="9855896" y="4894313"/>
              <a:ext cx="4547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060"/>
              <a:r>
                <a:rPr lang="en-US" sz="2640" spc="360">
                  <a:latin typeface="Montserrat Light" charset="0"/>
                  <a:ea typeface="Montserrat Light" charset="0"/>
                  <a:cs typeface="Montserrat Light" charset="0"/>
                </a:rPr>
                <a:t>2° LOTE</a:t>
              </a:r>
              <a:endParaRPr lang="en-US" sz="3960" spc="360" dirty="0">
                <a:latin typeface="Montserrat Light" charset="0"/>
                <a:ea typeface="Montserrat Light" charset="0"/>
                <a:cs typeface="Montserrat Light" charset="0"/>
              </a:endParaRP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F3DE5C3B-82BE-5A6A-B513-51C8C963B321}"/>
                </a:ext>
              </a:extLst>
            </p:cNvPr>
            <p:cNvSpPr txBox="1"/>
            <p:nvPr/>
          </p:nvSpPr>
          <p:spPr>
            <a:xfrm>
              <a:off x="9855896" y="6458809"/>
              <a:ext cx="4547867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060"/>
              <a:r>
                <a:rPr lang="en-US" sz="3240" spc="360">
                  <a:latin typeface="Montserrat" charset="0"/>
                  <a:ea typeface="Montserrat" charset="0"/>
                  <a:cs typeface="Montserrat" charset="0"/>
                </a:rPr>
                <a:t>R$ 4.000</a:t>
              </a:r>
              <a:endParaRPr lang="en-US" sz="4800" spc="360" dirty="0"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9FC27A7A-C9B4-1AA7-CF09-7BE8CBF06F07}"/>
                </a:ext>
              </a:extLst>
            </p:cNvPr>
            <p:cNvSpPr txBox="1"/>
            <p:nvPr/>
          </p:nvSpPr>
          <p:spPr>
            <a:xfrm>
              <a:off x="9772911" y="8194634"/>
              <a:ext cx="4860015" cy="1170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060">
                <a:lnSpc>
                  <a:spcPct val="150000"/>
                </a:lnSpc>
              </a:pPr>
              <a:r>
                <a:rPr lang="pt-BR" sz="1400" spc="180">
                  <a:latin typeface="Montserrat Light" charset="0"/>
                  <a:ea typeface="Montserrat Light" charset="0"/>
                  <a:cs typeface="Montserrat Light" charset="0"/>
                </a:rPr>
                <a:t>Após o preenchimento das vagas do 1º lote</a:t>
              </a:r>
              <a:endParaRPr lang="pt-BR" sz="1400" spc="180" dirty="0">
                <a:latin typeface="Montserrat Light" charset="0"/>
                <a:ea typeface="Montserrat Light" charset="0"/>
                <a:cs typeface="Montserrat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89259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Default Theme">
  <a:themeElements>
    <a:clrScheme name="Ghost 1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B0B1B3"/>
      </a:accent2>
      <a:accent3>
        <a:srgbClr val="000000"/>
      </a:accent3>
      <a:accent4>
        <a:srgbClr val="91969B"/>
      </a:accent4>
      <a:accent5>
        <a:srgbClr val="4B5050"/>
      </a:accent5>
      <a:accent6>
        <a:srgbClr val="91969B"/>
      </a:accent6>
      <a:hlink>
        <a:srgbClr val="4B5050"/>
      </a:hlink>
      <a:folHlink>
        <a:srgbClr val="19BB9B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434</TotalTime>
  <Words>1997</Words>
  <Application>Microsoft Office PowerPoint</Application>
  <PresentationFormat>Personalizar</PresentationFormat>
  <Paragraphs>298</Paragraphs>
  <Slides>20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20</vt:i4>
      </vt:variant>
    </vt:vector>
  </HeadingPairs>
  <TitlesOfParts>
    <vt:vector size="30" baseType="lpstr">
      <vt:lpstr>Calibri</vt:lpstr>
      <vt:lpstr>Lato Light</vt:lpstr>
      <vt:lpstr>Montserrat</vt:lpstr>
      <vt:lpstr>Calibri Light</vt:lpstr>
      <vt:lpstr>Montserrat Light</vt:lpstr>
      <vt:lpstr>Montserrat Hairline</vt:lpstr>
      <vt:lpstr>Gill Sans</vt:lpstr>
      <vt:lpstr>Arial</vt:lpstr>
      <vt:lpstr>Tema do Office</vt:lpstr>
      <vt:lpstr>1_Default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USUARIO</cp:lastModifiedBy>
  <cp:revision>11</cp:revision>
  <dcterms:created xsi:type="dcterms:W3CDTF">2025-05-23T15:25:11Z</dcterms:created>
  <dcterms:modified xsi:type="dcterms:W3CDTF">2025-05-27T17:11:34Z</dcterms:modified>
</cp:coreProperties>
</file>